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63" r:id="rId2"/>
    <p:sldId id="279" r:id="rId3"/>
    <p:sldId id="297" r:id="rId4"/>
    <p:sldId id="280" r:id="rId5"/>
    <p:sldId id="294" r:id="rId6"/>
    <p:sldId id="295" r:id="rId7"/>
    <p:sldId id="296" r:id="rId8"/>
    <p:sldId id="284" r:id="rId9"/>
    <p:sldId id="288" r:id="rId10"/>
    <p:sldId id="286" r:id="rId11"/>
    <p:sldId id="287" r:id="rId12"/>
    <p:sldId id="285" r:id="rId13"/>
    <p:sldId id="281" r:id="rId14"/>
    <p:sldId id="293" r:id="rId15"/>
    <p:sldId id="282" r:id="rId16"/>
    <p:sldId id="291" r:id="rId17"/>
    <p:sldId id="283" r:id="rId18"/>
    <p:sldId id="292" r:id="rId19"/>
    <p:sldId id="289" r:id="rId20"/>
    <p:sldId id="290" r:id="rId2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outlineView">
  <p:normalViewPr>
    <p:restoredLeft sz="16855" autoAdjust="0"/>
    <p:restoredTop sz="86364" autoAdjust="0"/>
  </p:normalViewPr>
  <p:slideViewPr>
    <p:cSldViewPr>
      <p:cViewPr>
        <p:scale>
          <a:sx n="100" d="100"/>
          <a:sy n="100" d="100"/>
        </p:scale>
        <p:origin x="-1842" y="-18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0890"/>
    </p:cViewPr>
  </p:outlin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 algn="ctr">
              <a:defRPr sz="4400" b="1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1pPr>
          </a:lstStyle>
          <a:p>
            <a:r>
              <a:rPr lang="en-US" altLang="ko-KR" dirty="0" smtClean="0"/>
              <a:t>Click to edit Master title style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Calibri" pitchFamily="34" charset="0"/>
                <a:cs typeface="Calibri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ko-KR" dirty="0" smtClean="0"/>
              <a:t>Click to edit Master subtitle style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Calibri" pitchFamily="34" charset="0"/>
                <a:cs typeface="Calibri" pitchFamily="34" charset="0"/>
              </a:defRPr>
            </a:lvl1pPr>
          </a:lstStyle>
          <a:p>
            <a:fld id="{761557AC-8F70-43A5-8D15-92386935DADF}" type="datetimeFigureOut">
              <a:rPr lang="en-US" smtClean="0"/>
              <a:pPr/>
              <a:t>7/26/2012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Calibri" pitchFamily="34" charset="0"/>
                <a:cs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Calibri" pitchFamily="34" charset="0"/>
                <a:cs typeface="Calibri" pitchFamily="34" charset="0"/>
              </a:defRPr>
            </a:lvl1pPr>
          </a:lstStyle>
          <a:p>
            <a:fld id="{6C0AC8FA-D0B7-4EBD-A09D-FFE0C4061CF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Click to edit Master title style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61557AC-8F70-43A5-8D15-92386935DADF}" type="datetimeFigureOut">
              <a:rPr lang="en-US" smtClean="0"/>
              <a:pPr/>
              <a:t>7/26/2012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C0AC8FA-D0B7-4EBD-A09D-FFE0C4061CF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altLang="ko-KR" smtClean="0"/>
              <a:t>Click to edit Master title style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61557AC-8F70-43A5-8D15-92386935DADF}" type="datetimeFigureOut">
              <a:rPr lang="en-US" smtClean="0"/>
              <a:pPr/>
              <a:t>7/26/2012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C0AC8FA-D0B7-4EBD-A09D-FFE0C4061CF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Click to edit Master title style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61557AC-8F70-43A5-8D15-92386935DADF}" type="datetimeFigureOut">
              <a:rPr lang="en-US" smtClean="0"/>
              <a:pPr/>
              <a:t>7/26/2012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C0AC8FA-D0B7-4EBD-A09D-FFE0C4061CF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altLang="ko-KR" smtClean="0"/>
              <a:t>Click to edit Master title style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61557AC-8F70-43A5-8D15-92386935DADF}" type="datetimeFigureOut">
              <a:rPr lang="en-US" smtClean="0"/>
              <a:pPr/>
              <a:t>7/26/2012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C0AC8FA-D0B7-4EBD-A09D-FFE0C4061CF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Click to edit Master title style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61557AC-8F70-43A5-8D15-92386935DADF}" type="datetimeFigureOut">
              <a:rPr lang="en-US" smtClean="0"/>
              <a:pPr/>
              <a:t>7/26/2012</a:t>
            </a:fld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C0AC8FA-D0B7-4EBD-A09D-FFE0C4061CF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ko-KR" smtClean="0"/>
              <a:t>Click to edit Master title style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61557AC-8F70-43A5-8D15-92386935DADF}" type="datetimeFigureOut">
              <a:rPr lang="en-US" smtClean="0"/>
              <a:pPr/>
              <a:t>7/26/2012</a:t>
            </a:fld>
            <a:endParaRPr 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C0AC8FA-D0B7-4EBD-A09D-FFE0C4061CF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Click to edit Master title style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61557AC-8F70-43A5-8D15-92386935DADF}" type="datetimeFigureOut">
              <a:rPr lang="en-US" smtClean="0"/>
              <a:pPr/>
              <a:t>7/26/2012</a:t>
            </a:fld>
            <a:endParaRPr 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C0AC8FA-D0B7-4EBD-A09D-FFE0C4061CF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61557AC-8F70-43A5-8D15-92386935DADF}" type="datetimeFigureOut">
              <a:rPr lang="en-US" smtClean="0"/>
              <a:pPr/>
              <a:t>7/26/2012</a:t>
            </a:fld>
            <a:endParaRPr 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C0AC8FA-D0B7-4EBD-A09D-FFE0C4061CF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ko-KR" smtClean="0"/>
              <a:t>Click to edit Master title style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61557AC-8F70-43A5-8D15-92386935DADF}" type="datetimeFigureOut">
              <a:rPr lang="en-US" smtClean="0"/>
              <a:pPr/>
              <a:t>7/26/2012</a:t>
            </a:fld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C0AC8FA-D0B7-4EBD-A09D-FFE0C4061CF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ko-KR" smtClean="0"/>
              <a:t>Click to edit Master title style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smtClean="0"/>
              <a:t>Click icon to add picture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61557AC-8F70-43A5-8D15-92386935DADF}" type="datetimeFigureOut">
              <a:rPr lang="en-US" smtClean="0"/>
              <a:pPr/>
              <a:t>7/26/2012</a:t>
            </a:fld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C0AC8FA-D0B7-4EBD-A09D-FFE0C4061CF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C:\Documents and Settings\김주현\바탕 화면\020.png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0" y="0"/>
            <a:ext cx="9144000" cy="6738650"/>
          </a:xfrm>
          <a:prstGeom prst="rect">
            <a:avLst/>
          </a:prstGeom>
          <a:noFill/>
        </p:spPr>
      </p:pic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142844" y="203200"/>
            <a:ext cx="6615130" cy="5111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214282" y="928670"/>
            <a:ext cx="8715436" cy="53578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pic>
        <p:nvPicPr>
          <p:cNvPr id="1027" name="Picture 3" descr="C:\Documents and Settings\김주현\바탕 화면\LOGO.png"/>
          <p:cNvPicPr>
            <a:picLocks noChangeAspect="1" noChangeArrowheads="1"/>
          </p:cNvPicPr>
          <p:nvPr/>
        </p:nvPicPr>
        <p:blipFill>
          <a:blip r:embed="rId14" cstate="email"/>
          <a:srcRect/>
          <a:stretch>
            <a:fillRect/>
          </a:stretch>
        </p:blipFill>
        <p:spPr bwMode="auto">
          <a:xfrm>
            <a:off x="142844" y="6357958"/>
            <a:ext cx="1428728" cy="517914"/>
          </a:xfrm>
          <a:prstGeom prst="rect">
            <a:avLst/>
          </a:prstGeom>
          <a:noFill/>
        </p:spPr>
      </p:pic>
      <p:sp>
        <p:nvSpPr>
          <p:cNvPr id="12" name="TextBox 11"/>
          <p:cNvSpPr txBox="1"/>
          <p:nvPr/>
        </p:nvSpPr>
        <p:spPr>
          <a:xfrm>
            <a:off x="1785918" y="6448032"/>
            <a:ext cx="71438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en-US" altLang="ko-KR" sz="8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This material is proprietary to </a:t>
            </a:r>
            <a:r>
              <a:rPr lang="en-US" altLang="ko-KR" sz="800" b="0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Nfinity</a:t>
            </a:r>
            <a:r>
              <a:rPr lang="en-US" altLang="ko-KR" sz="8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Games. It contains trade secrets and confidential information which is solely the property of </a:t>
            </a:r>
            <a:r>
              <a:rPr lang="en-US" altLang="ko-KR" sz="800" b="0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Nfinity</a:t>
            </a:r>
            <a:r>
              <a:rPr lang="en-US" altLang="ko-KR" sz="8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Games. </a:t>
            </a:r>
          </a:p>
          <a:p>
            <a:pPr algn="l">
              <a:defRPr/>
            </a:pPr>
            <a:r>
              <a:rPr lang="en-US" altLang="ko-KR" sz="8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This material shall not be used, reproduced, copied, disclosed, transmitted, in whole or in part, without the express consent of </a:t>
            </a:r>
            <a:r>
              <a:rPr lang="en-US" altLang="ko-KR" sz="800" b="0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Nfinity</a:t>
            </a:r>
            <a:r>
              <a:rPr lang="en-US" altLang="ko-KR" sz="8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Games.</a:t>
            </a:r>
            <a:endParaRPr lang="ko-KR" altLang="en-US" sz="800" b="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1" hangingPunct="1">
        <a:spcBef>
          <a:spcPct val="0"/>
        </a:spcBef>
        <a:buNone/>
        <a:defRPr sz="30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://en.nexoneu.com/NXEU.aspx?PART=/Main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://en.nexoneu.com/NXEU.aspx?PART=/Main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://en.gpotato.eu/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://en.gpotato.eu/Index.aspx?action=myaccount&amp;AUTHKEY=f8Ajh873m8NkOxr-yj5YCJQv/JQlKxC0K9WFzMNHz9WdOxBl2Uh0zpra7J53OpW0/JsHWcWYCqqqyJyYqE-iqjWLypqE/nPG2DAEfoGrfZtvf8t9/n70fDI0fDIrfRI9mDb6mDtZAtQh&amp;m=&amp;p=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://www.joygame.com/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://billing.gpotato.eu/FillUp/FillUpFrm.asp?language=en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://account.mayngames.com/giftmoken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account.mayngames.com/activity/Log/30288941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://tr.gameforge.com/home/index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://en.gameforge.com/home/index/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://www.joygame.com/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://en.gameforge.com/home/index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Portal Research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tr-TR" dirty="0" smtClean="0"/>
          </a:p>
          <a:p>
            <a:pPr marL="0" indent="0">
              <a:buNone/>
            </a:pPr>
            <a:endParaRPr lang="tr-TR" dirty="0"/>
          </a:p>
          <a:p>
            <a:pPr marL="0" indent="0">
              <a:buNone/>
            </a:pPr>
            <a:endParaRPr lang="tr-TR" dirty="0" smtClean="0"/>
          </a:p>
          <a:p>
            <a:pPr marL="0" indent="0">
              <a:buNone/>
            </a:pPr>
            <a:endParaRPr lang="tr-TR" dirty="0"/>
          </a:p>
          <a:p>
            <a:pPr marL="0" indent="0">
              <a:buNone/>
            </a:pPr>
            <a:endParaRPr lang="tr-TR" dirty="0" smtClean="0"/>
          </a:p>
          <a:p>
            <a:pPr marL="0" indent="0">
              <a:buNone/>
            </a:pPr>
            <a:endParaRPr lang="tr-TR" dirty="0"/>
          </a:p>
          <a:p>
            <a:pPr marL="0" indent="0">
              <a:buNone/>
            </a:pPr>
            <a:endParaRPr lang="tr-TR" dirty="0" smtClean="0"/>
          </a:p>
          <a:p>
            <a:pPr marL="0" indent="0">
              <a:buNone/>
            </a:pPr>
            <a:r>
              <a:rPr lang="tr-TR" sz="6000" dirty="0" smtClean="0">
                <a:latin typeface="Calibri" pitchFamily="34" charset="0"/>
                <a:cs typeface="Calibri" pitchFamily="34" charset="0"/>
              </a:rPr>
              <a:t>Portal Functions</a:t>
            </a:r>
            <a:endParaRPr lang="en-US" sz="6000" dirty="0"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0241470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z="2800" dirty="0" smtClean="0"/>
              <a:t>Server Time &amp; Bulletin Board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tr-TR" sz="1800" b="1" dirty="0" smtClean="0">
                <a:latin typeface="Calibri" pitchFamily="34" charset="0"/>
                <a:cs typeface="Calibri" pitchFamily="34" charset="0"/>
              </a:rPr>
              <a:t>Function: </a:t>
            </a:r>
            <a:r>
              <a:rPr lang="tr-TR" sz="1800" dirty="0" smtClean="0">
                <a:latin typeface="Calibri" pitchFamily="34" charset="0"/>
                <a:cs typeface="Calibri" pitchFamily="34" charset="0"/>
              </a:rPr>
              <a:t>Server Time, Bulletin </a:t>
            </a:r>
            <a:r>
              <a:rPr lang="tr-TR" sz="1800" dirty="0">
                <a:latin typeface="Calibri" pitchFamily="34" charset="0"/>
                <a:cs typeface="Calibri" pitchFamily="34" charset="0"/>
              </a:rPr>
              <a:t>Board </a:t>
            </a:r>
            <a:r>
              <a:rPr lang="tr-TR" sz="1800" dirty="0" smtClean="0">
                <a:latin typeface="Calibri" pitchFamily="34" charset="0"/>
                <a:cs typeface="Calibri" pitchFamily="34" charset="0"/>
              </a:rPr>
              <a:t>and Set as Home Page function on </a:t>
            </a:r>
            <a:r>
              <a:rPr lang="tr-TR" sz="1800" dirty="0">
                <a:latin typeface="Calibri" pitchFamily="34" charset="0"/>
                <a:cs typeface="Calibri" pitchFamily="34" charset="0"/>
              </a:rPr>
              <a:t>Portal Main </a:t>
            </a:r>
            <a:r>
              <a:rPr lang="tr-TR" sz="1800" dirty="0" smtClean="0">
                <a:latin typeface="Calibri" pitchFamily="34" charset="0"/>
                <a:cs typeface="Calibri" pitchFamily="34" charset="0"/>
              </a:rPr>
              <a:t>Page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/>
            </a:r>
            <a:br>
              <a:rPr lang="en-US" sz="1800" dirty="0" smtClean="0">
                <a:latin typeface="Calibri" pitchFamily="34" charset="0"/>
                <a:cs typeface="Calibri" pitchFamily="34" charset="0"/>
              </a:rPr>
            </a:br>
            <a:r>
              <a:rPr lang="ko-KR" altLang="en-US" sz="1800" dirty="0" smtClean="0">
                <a:latin typeface="Calibri" pitchFamily="34" charset="0"/>
                <a:cs typeface="Calibri" pitchFamily="34" charset="0"/>
              </a:rPr>
              <a:t>서버타임</a:t>
            </a:r>
            <a:r>
              <a:rPr lang="en-US" altLang="ko-KR" sz="1800" dirty="0" smtClean="0">
                <a:latin typeface="Calibri" pitchFamily="34" charset="0"/>
                <a:cs typeface="Calibri" pitchFamily="34" charset="0"/>
              </a:rPr>
              <a:t>, </a:t>
            </a:r>
            <a:r>
              <a:rPr lang="ko-KR" altLang="en-US" sz="1800" dirty="0" err="1" smtClean="0">
                <a:latin typeface="Calibri" pitchFamily="34" charset="0"/>
                <a:cs typeface="Calibri" pitchFamily="34" charset="0"/>
              </a:rPr>
              <a:t>한줄</a:t>
            </a:r>
            <a:r>
              <a:rPr lang="ko-KR" altLang="en-US" sz="1800" dirty="0" smtClean="0">
                <a:latin typeface="Calibri" pitchFamily="34" charset="0"/>
                <a:cs typeface="Calibri" pitchFamily="34" charset="0"/>
              </a:rPr>
              <a:t> 알림</a:t>
            </a:r>
            <a:endParaRPr lang="tr-TR" sz="1800" dirty="0">
              <a:latin typeface="Calibri" pitchFamily="34" charset="0"/>
              <a:cs typeface="Calibri" pitchFamily="34" charset="0"/>
            </a:endParaRPr>
          </a:p>
          <a:p>
            <a:pPr marL="0" indent="0">
              <a:buNone/>
            </a:pPr>
            <a:r>
              <a:rPr lang="tr-TR" sz="1800" b="1" dirty="0" smtClean="0">
                <a:latin typeface="Calibri" pitchFamily="34" charset="0"/>
                <a:cs typeface="Calibri" pitchFamily="34" charset="0"/>
              </a:rPr>
              <a:t>Type: </a:t>
            </a:r>
            <a:r>
              <a:rPr lang="tr-TR" sz="1800" dirty="0" smtClean="0">
                <a:latin typeface="Calibri" pitchFamily="34" charset="0"/>
                <a:cs typeface="Calibri" pitchFamily="34" charset="0"/>
              </a:rPr>
              <a:t>Community</a:t>
            </a:r>
          </a:p>
          <a:p>
            <a:pPr marL="0" indent="0">
              <a:buNone/>
            </a:pPr>
            <a:r>
              <a:rPr lang="tr-TR" sz="1800" b="1" dirty="0" smtClean="0">
                <a:latin typeface="Calibri" pitchFamily="34" charset="0"/>
                <a:cs typeface="Calibri" pitchFamily="34" charset="0"/>
              </a:rPr>
              <a:t>Publisher: </a:t>
            </a:r>
            <a:r>
              <a:rPr lang="tr-TR" sz="1800" dirty="0">
                <a:latin typeface="Calibri" pitchFamily="34" charset="0"/>
                <a:cs typeface="Calibri" pitchFamily="34" charset="0"/>
              </a:rPr>
              <a:t>Nexon-EU (</a:t>
            </a:r>
            <a:r>
              <a:rPr lang="tr-TR" sz="1800" dirty="0">
                <a:latin typeface="Calibri" pitchFamily="34" charset="0"/>
                <a:cs typeface="Calibri" pitchFamily="34" charset="0"/>
                <a:hlinkClick r:id="rId2"/>
              </a:rPr>
              <a:t>Link</a:t>
            </a:r>
            <a:r>
              <a:rPr lang="tr-TR" sz="1800" dirty="0">
                <a:latin typeface="Calibri" pitchFamily="34" charset="0"/>
                <a:cs typeface="Calibri" pitchFamily="34" charset="0"/>
              </a:rPr>
              <a:t>)</a:t>
            </a:r>
          </a:p>
          <a:p>
            <a:pPr marL="0" indent="0">
              <a:buNone/>
            </a:pPr>
            <a:r>
              <a:rPr lang="tr-TR" sz="1800" b="1" dirty="0">
                <a:latin typeface="Calibri" pitchFamily="34" charset="0"/>
                <a:cs typeface="Calibri" pitchFamily="34" charset="0"/>
              </a:rPr>
              <a:t>Priority : </a:t>
            </a:r>
            <a:r>
              <a:rPr lang="tr-TR" sz="1800" dirty="0" smtClean="0">
                <a:latin typeface="Calibri" pitchFamily="34" charset="0"/>
                <a:cs typeface="Calibri" pitchFamily="34" charset="0"/>
              </a:rPr>
              <a:t>1st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ko-KR" altLang="en-US" sz="1800" dirty="0" smtClean="0">
                <a:latin typeface="Calibri" pitchFamily="34" charset="0"/>
                <a:cs typeface="Calibri" pitchFamily="34" charset="0"/>
              </a:rPr>
              <a:t>우선순위 </a:t>
            </a:r>
            <a:r>
              <a:rPr lang="en-US" altLang="ko-KR" sz="1800" dirty="0" smtClean="0">
                <a:latin typeface="Calibri" pitchFamily="34" charset="0"/>
                <a:cs typeface="Calibri" pitchFamily="34" charset="0"/>
              </a:rPr>
              <a:t>1</a:t>
            </a:r>
            <a:endParaRPr lang="tr-TR" sz="1800" dirty="0">
              <a:latin typeface="Calibri" pitchFamily="34" charset="0"/>
              <a:cs typeface="Calibri" pitchFamily="34" charset="0"/>
            </a:endParaRPr>
          </a:p>
          <a:p>
            <a:pPr marL="0" indent="0">
              <a:buNone/>
            </a:pPr>
            <a:endParaRPr lang="en-US" sz="1800" dirty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9220" name="Picture 4" descr="C:\Users\QA\Desktop\Portal\Functions\9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98810" y="3048000"/>
            <a:ext cx="8006118" cy="333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4572000" y="3886200"/>
            <a:ext cx="1981200" cy="228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048000" y="6096000"/>
            <a:ext cx="5029200" cy="2857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048000" y="6115764"/>
            <a:ext cx="152400" cy="246221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tr-TR" sz="1000" b="1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9</a:t>
            </a:r>
            <a:endParaRPr lang="en-US" sz="1000" b="1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517706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z="2800" dirty="0" smtClean="0"/>
              <a:t>Set as HomePage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tr-TR" sz="1800" b="1" dirty="0" smtClean="0">
                <a:latin typeface="Calibri" pitchFamily="34" charset="0"/>
                <a:cs typeface="Calibri" pitchFamily="34" charset="0"/>
              </a:rPr>
              <a:t>Function: </a:t>
            </a:r>
            <a:r>
              <a:rPr lang="tr-TR" sz="1800" dirty="0" smtClean="0">
                <a:latin typeface="Calibri" pitchFamily="34" charset="0"/>
                <a:cs typeface="Calibri" pitchFamily="34" charset="0"/>
              </a:rPr>
              <a:t>Set as Home Page function on </a:t>
            </a:r>
            <a:r>
              <a:rPr lang="tr-TR" sz="1800" dirty="0">
                <a:latin typeface="Calibri" pitchFamily="34" charset="0"/>
                <a:cs typeface="Calibri" pitchFamily="34" charset="0"/>
              </a:rPr>
              <a:t>Portal Main </a:t>
            </a:r>
            <a:r>
              <a:rPr lang="tr-TR" sz="1800" dirty="0" smtClean="0">
                <a:latin typeface="Calibri" pitchFamily="34" charset="0"/>
                <a:cs typeface="Calibri" pitchFamily="34" charset="0"/>
              </a:rPr>
              <a:t>Page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ko-KR" altLang="en-US" sz="1800" dirty="0" err="1" smtClean="0">
                <a:latin typeface="Calibri" pitchFamily="34" charset="0"/>
                <a:cs typeface="Calibri" pitchFamily="34" charset="0"/>
              </a:rPr>
              <a:t>즐겨찾기</a:t>
            </a:r>
            <a:r>
              <a:rPr lang="ko-KR" altLang="en-US" sz="1800" dirty="0" smtClean="0">
                <a:latin typeface="Calibri" pitchFamily="34" charset="0"/>
                <a:cs typeface="Calibri" pitchFamily="34" charset="0"/>
              </a:rPr>
              <a:t> 추가</a:t>
            </a:r>
            <a:endParaRPr lang="tr-TR" sz="1800" dirty="0">
              <a:latin typeface="Calibri" pitchFamily="34" charset="0"/>
              <a:cs typeface="Calibri" pitchFamily="34" charset="0"/>
            </a:endParaRPr>
          </a:p>
          <a:p>
            <a:pPr marL="0" indent="0">
              <a:buNone/>
            </a:pPr>
            <a:r>
              <a:rPr lang="tr-TR" sz="1800" b="1" dirty="0" smtClean="0">
                <a:latin typeface="Calibri" pitchFamily="34" charset="0"/>
                <a:cs typeface="Calibri" pitchFamily="34" charset="0"/>
              </a:rPr>
              <a:t>Type: </a:t>
            </a:r>
            <a:r>
              <a:rPr lang="tr-TR" sz="1800" dirty="0" smtClean="0">
                <a:latin typeface="Calibri" pitchFamily="34" charset="0"/>
                <a:cs typeface="Calibri" pitchFamily="34" charset="0"/>
              </a:rPr>
              <a:t>Community</a:t>
            </a:r>
          </a:p>
          <a:p>
            <a:pPr marL="0" indent="0">
              <a:buNone/>
            </a:pPr>
            <a:r>
              <a:rPr lang="tr-TR" sz="1800" b="1" dirty="0" smtClean="0">
                <a:latin typeface="Calibri" pitchFamily="34" charset="0"/>
                <a:cs typeface="Calibri" pitchFamily="34" charset="0"/>
              </a:rPr>
              <a:t>Publisher: </a:t>
            </a:r>
            <a:r>
              <a:rPr lang="tr-TR" sz="1800" dirty="0">
                <a:latin typeface="Calibri" pitchFamily="34" charset="0"/>
                <a:cs typeface="Calibri" pitchFamily="34" charset="0"/>
              </a:rPr>
              <a:t>Nexon-EU (</a:t>
            </a:r>
            <a:r>
              <a:rPr lang="tr-TR" sz="1800" dirty="0">
                <a:latin typeface="Calibri" pitchFamily="34" charset="0"/>
                <a:cs typeface="Calibri" pitchFamily="34" charset="0"/>
                <a:hlinkClick r:id="rId2"/>
              </a:rPr>
              <a:t>Link</a:t>
            </a:r>
            <a:r>
              <a:rPr lang="tr-TR" sz="1800" dirty="0">
                <a:latin typeface="Calibri" pitchFamily="34" charset="0"/>
                <a:cs typeface="Calibri" pitchFamily="34" charset="0"/>
              </a:rPr>
              <a:t>)</a:t>
            </a:r>
          </a:p>
          <a:p>
            <a:pPr marL="0" indent="0">
              <a:buNone/>
            </a:pPr>
            <a:r>
              <a:rPr lang="tr-TR" sz="1800" b="1" dirty="0">
                <a:latin typeface="Calibri" pitchFamily="34" charset="0"/>
                <a:cs typeface="Calibri" pitchFamily="34" charset="0"/>
              </a:rPr>
              <a:t>Priority : </a:t>
            </a:r>
            <a:r>
              <a:rPr lang="tr-TR" sz="1800" dirty="0" smtClean="0">
                <a:latin typeface="Calibri" pitchFamily="34" charset="0"/>
                <a:cs typeface="Calibri" pitchFamily="34" charset="0"/>
              </a:rPr>
              <a:t>1st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ko-KR" altLang="en-US" sz="1800" dirty="0" smtClean="0">
                <a:latin typeface="Calibri" pitchFamily="34" charset="0"/>
                <a:cs typeface="Calibri" pitchFamily="34" charset="0"/>
              </a:rPr>
              <a:t>우선순위 </a:t>
            </a:r>
            <a:r>
              <a:rPr lang="en-US" altLang="ko-KR" sz="1800" dirty="0" smtClean="0">
                <a:latin typeface="Calibri" pitchFamily="34" charset="0"/>
                <a:cs typeface="Calibri" pitchFamily="34" charset="0"/>
              </a:rPr>
              <a:t>1</a:t>
            </a:r>
            <a:endParaRPr lang="tr-TR" sz="1800" dirty="0">
              <a:latin typeface="Calibri" pitchFamily="34" charset="0"/>
              <a:cs typeface="Calibri" pitchFamily="34" charset="0"/>
            </a:endParaRPr>
          </a:p>
          <a:p>
            <a:pPr marL="0" indent="0">
              <a:buNone/>
            </a:pPr>
            <a:endParaRPr lang="en-US" sz="1800" dirty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9220" name="Picture 4" descr="C:\Users\QA\Desktop\Portal\Functions\9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b="54286"/>
          <a:stretch/>
        </p:blipFill>
        <p:spPr bwMode="auto">
          <a:xfrm>
            <a:off x="498504" y="4648200"/>
            <a:ext cx="8406424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498504" y="4648200"/>
            <a:ext cx="1482696" cy="304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98504" y="4401979"/>
            <a:ext cx="339696" cy="246221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tr-TR" sz="1000" b="1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10</a:t>
            </a:r>
            <a:endParaRPr lang="en-US" sz="1000" b="1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3917941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z="2800" dirty="0" smtClean="0"/>
              <a:t>RSS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tr-TR" sz="1800" b="1" dirty="0" smtClean="0">
                <a:latin typeface="Calibri" pitchFamily="34" charset="0"/>
                <a:cs typeface="Calibri" pitchFamily="34" charset="0"/>
              </a:rPr>
              <a:t>Function: </a:t>
            </a:r>
            <a:r>
              <a:rPr lang="tr-TR" sz="1800" dirty="0" smtClean="0">
                <a:latin typeface="Calibri" pitchFamily="34" charset="0"/>
                <a:cs typeface="Calibri" pitchFamily="34" charset="0"/>
              </a:rPr>
              <a:t>RSS Support of </a:t>
            </a:r>
            <a:r>
              <a:rPr lang="tr-TR" sz="1800" dirty="0" smtClean="0">
                <a:latin typeface="Calibri" pitchFamily="34" charset="0"/>
                <a:cs typeface="Calibri" pitchFamily="34" charset="0"/>
              </a:rPr>
              <a:t>Portal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ko-KR" altLang="en-US" sz="1800" dirty="0" smtClean="0">
                <a:latin typeface="Calibri" pitchFamily="34" charset="0"/>
                <a:cs typeface="Calibri" pitchFamily="34" charset="0"/>
              </a:rPr>
              <a:t>포털 뉴스를 </a:t>
            </a:r>
            <a:r>
              <a:rPr lang="en-US" altLang="ko-KR" sz="1800" dirty="0" smtClean="0">
                <a:latin typeface="Calibri" pitchFamily="34" charset="0"/>
                <a:cs typeface="Calibri" pitchFamily="34" charset="0"/>
              </a:rPr>
              <a:t>RSS</a:t>
            </a:r>
            <a:r>
              <a:rPr lang="ko-KR" altLang="en-US" sz="1800" dirty="0" smtClean="0">
                <a:latin typeface="Calibri" pitchFamily="34" charset="0"/>
                <a:cs typeface="Calibri" pitchFamily="34" charset="0"/>
              </a:rPr>
              <a:t>로 날려주기</a:t>
            </a:r>
            <a:endParaRPr lang="tr-TR" sz="1800" dirty="0">
              <a:latin typeface="Calibri" pitchFamily="34" charset="0"/>
              <a:cs typeface="Calibri" pitchFamily="34" charset="0"/>
            </a:endParaRPr>
          </a:p>
          <a:p>
            <a:pPr marL="0" indent="0">
              <a:buNone/>
            </a:pPr>
            <a:r>
              <a:rPr lang="tr-TR" sz="1800" b="1" dirty="0" smtClean="0">
                <a:latin typeface="Calibri" pitchFamily="34" charset="0"/>
                <a:cs typeface="Calibri" pitchFamily="34" charset="0"/>
              </a:rPr>
              <a:t>Type: </a:t>
            </a:r>
            <a:r>
              <a:rPr lang="tr-TR" sz="1800" dirty="0" smtClean="0">
                <a:latin typeface="Calibri" pitchFamily="34" charset="0"/>
                <a:cs typeface="Calibri" pitchFamily="34" charset="0"/>
              </a:rPr>
              <a:t>Community</a:t>
            </a:r>
          </a:p>
          <a:p>
            <a:pPr marL="0" indent="0">
              <a:buNone/>
            </a:pPr>
            <a:r>
              <a:rPr lang="tr-TR" sz="1800" b="1" dirty="0" smtClean="0">
                <a:latin typeface="Calibri" pitchFamily="34" charset="0"/>
                <a:cs typeface="Calibri" pitchFamily="34" charset="0"/>
              </a:rPr>
              <a:t>Publisher: </a:t>
            </a:r>
            <a:r>
              <a:rPr lang="tr-TR" sz="1800" dirty="0" smtClean="0">
                <a:latin typeface="Calibri" pitchFamily="34" charset="0"/>
                <a:cs typeface="Calibri" pitchFamily="34" charset="0"/>
              </a:rPr>
              <a:t>gPotato (</a:t>
            </a:r>
            <a:r>
              <a:rPr lang="tr-TR" sz="1800" dirty="0" smtClean="0">
                <a:latin typeface="Calibri" pitchFamily="34" charset="0"/>
                <a:cs typeface="Calibri" pitchFamily="34" charset="0"/>
                <a:hlinkClick r:id="rId2"/>
              </a:rPr>
              <a:t>Link</a:t>
            </a:r>
            <a:r>
              <a:rPr lang="tr-TR" sz="1800" dirty="0" smtClean="0">
                <a:latin typeface="Calibri" pitchFamily="34" charset="0"/>
                <a:cs typeface="Calibri" pitchFamily="34" charset="0"/>
              </a:rPr>
              <a:t>)</a:t>
            </a:r>
            <a:endParaRPr lang="tr-TR" sz="1800" dirty="0">
              <a:latin typeface="Calibri" pitchFamily="34" charset="0"/>
              <a:cs typeface="Calibri" pitchFamily="34" charset="0"/>
            </a:endParaRPr>
          </a:p>
          <a:p>
            <a:pPr marL="0" indent="0">
              <a:buNone/>
            </a:pPr>
            <a:r>
              <a:rPr lang="tr-TR" sz="1800" b="1" dirty="0">
                <a:latin typeface="Calibri" pitchFamily="34" charset="0"/>
                <a:cs typeface="Calibri" pitchFamily="34" charset="0"/>
              </a:rPr>
              <a:t>Priority : </a:t>
            </a:r>
            <a:r>
              <a:rPr lang="tr-TR" sz="1800" dirty="0" smtClean="0">
                <a:latin typeface="Calibri" pitchFamily="34" charset="0"/>
                <a:cs typeface="Calibri" pitchFamily="34" charset="0"/>
              </a:rPr>
              <a:t>2nd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ko-KR" altLang="en-US" sz="1800" dirty="0" smtClean="0">
                <a:latin typeface="Calibri" pitchFamily="34" charset="0"/>
                <a:cs typeface="Calibri" pitchFamily="34" charset="0"/>
              </a:rPr>
              <a:t>우선순위</a:t>
            </a:r>
            <a:r>
              <a:rPr lang="en-US" altLang="ko-KR" sz="1800" dirty="0" smtClean="0">
                <a:latin typeface="Calibri" pitchFamily="34" charset="0"/>
                <a:cs typeface="Calibri" pitchFamily="34" charset="0"/>
              </a:rPr>
              <a:t>2</a:t>
            </a:r>
            <a:endParaRPr lang="tr-TR" sz="1800" dirty="0">
              <a:latin typeface="Calibri" pitchFamily="34" charset="0"/>
              <a:cs typeface="Calibri" pitchFamily="34" charset="0"/>
            </a:endParaRPr>
          </a:p>
          <a:p>
            <a:pPr marL="0" indent="0">
              <a:buNone/>
            </a:pPr>
            <a:endParaRPr lang="en-US" sz="1800" dirty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12290" name="Picture 2" descr="C:\Users\QA\Desktop\Portal\Functions\13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72834"/>
          <a:stretch/>
        </p:blipFill>
        <p:spPr bwMode="auto">
          <a:xfrm>
            <a:off x="6553200" y="1524000"/>
            <a:ext cx="2409881" cy="4857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6771003" y="3200400"/>
            <a:ext cx="2192077" cy="30940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431307" y="3200400"/>
            <a:ext cx="339696" cy="246221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tr-TR" sz="1000" b="1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13</a:t>
            </a:r>
            <a:endParaRPr lang="en-US" sz="1000" b="1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5474641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Portal Research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 smtClean="0">
                <a:latin typeface="Calibri" pitchFamily="34" charset="0"/>
                <a:cs typeface="Calibri" pitchFamily="34" charset="0"/>
              </a:rPr>
              <a:t>Functions</a:t>
            </a:r>
          </a:p>
          <a:p>
            <a:pPr lvl="1"/>
            <a:r>
              <a:rPr lang="tr-TR" sz="2000" dirty="0" smtClean="0">
                <a:latin typeface="Calibri" pitchFamily="34" charset="0"/>
                <a:cs typeface="Calibri" pitchFamily="34" charset="0"/>
              </a:rPr>
              <a:t>Customer Support Functions</a:t>
            </a:r>
          </a:p>
          <a:p>
            <a:pPr marL="0" indent="0">
              <a:buNone/>
            </a:pPr>
            <a:endParaRPr lang="tr-TR" dirty="0" smtClean="0"/>
          </a:p>
          <a:p>
            <a:pPr marL="0" indent="0">
              <a:buNone/>
            </a:pPr>
            <a:endParaRPr lang="tr-TR" dirty="0" smtClean="0"/>
          </a:p>
        </p:txBody>
      </p:sp>
    </p:spTree>
    <p:extLst>
      <p:ext uri="{BB962C8B-B14F-4D97-AF65-F5344CB8AC3E}">
        <p14:creationId xmlns:p14="http://schemas.microsoft.com/office/powerpoint/2010/main" xmlns="" val="106422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z="2800" dirty="0" smtClean="0"/>
              <a:t>My Tickets Section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tr-TR" sz="1800" b="1" dirty="0" smtClean="0">
                <a:latin typeface="Calibri" pitchFamily="34" charset="0"/>
                <a:cs typeface="Calibri" pitchFamily="34" charset="0"/>
              </a:rPr>
              <a:t>Function: </a:t>
            </a:r>
            <a:r>
              <a:rPr lang="tr-TR" sz="1800" dirty="0" smtClean="0">
                <a:latin typeface="Calibri" pitchFamily="34" charset="0"/>
                <a:cs typeface="Calibri" pitchFamily="34" charset="0"/>
              </a:rPr>
              <a:t>My Tickets Section on User </a:t>
            </a:r>
            <a:r>
              <a:rPr lang="tr-TR" sz="1800" dirty="0" smtClean="0">
                <a:latin typeface="Calibri" pitchFamily="34" charset="0"/>
                <a:cs typeface="Calibri" pitchFamily="34" charset="0"/>
              </a:rPr>
              <a:t>Profile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ko-KR" altLang="en-US" sz="1800" dirty="0" smtClean="0">
                <a:latin typeface="Calibri" pitchFamily="34" charset="0"/>
                <a:cs typeface="Calibri" pitchFamily="34" charset="0"/>
              </a:rPr>
              <a:t>유저에 따른 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1:1</a:t>
            </a:r>
            <a:r>
              <a:rPr lang="ko-KR" altLang="en-US" sz="1800" dirty="0" smtClean="0">
                <a:latin typeface="Calibri" pitchFamily="34" charset="0"/>
                <a:cs typeface="Calibri" pitchFamily="34" charset="0"/>
              </a:rPr>
              <a:t>문의 리스트 링크</a:t>
            </a:r>
            <a:endParaRPr lang="tr-TR" sz="1800" dirty="0">
              <a:latin typeface="Calibri" pitchFamily="34" charset="0"/>
              <a:cs typeface="Calibri" pitchFamily="34" charset="0"/>
            </a:endParaRPr>
          </a:p>
          <a:p>
            <a:pPr marL="0" indent="0">
              <a:buNone/>
            </a:pPr>
            <a:r>
              <a:rPr lang="tr-TR" sz="1800" b="1" dirty="0" smtClean="0">
                <a:latin typeface="Calibri" pitchFamily="34" charset="0"/>
                <a:cs typeface="Calibri" pitchFamily="34" charset="0"/>
              </a:rPr>
              <a:t>Type: </a:t>
            </a:r>
            <a:r>
              <a:rPr lang="tr-TR" sz="1800" dirty="0" smtClean="0">
                <a:latin typeface="Calibri" pitchFamily="34" charset="0"/>
                <a:cs typeface="Calibri" pitchFamily="34" charset="0"/>
              </a:rPr>
              <a:t>Customer Support</a:t>
            </a:r>
          </a:p>
          <a:p>
            <a:pPr marL="0" indent="0">
              <a:buNone/>
            </a:pPr>
            <a:r>
              <a:rPr lang="tr-TR" sz="1800" b="1" dirty="0" smtClean="0">
                <a:latin typeface="Calibri" pitchFamily="34" charset="0"/>
                <a:cs typeface="Calibri" pitchFamily="34" charset="0"/>
              </a:rPr>
              <a:t>Publisher: </a:t>
            </a:r>
            <a:r>
              <a:rPr lang="tr-TR" sz="1800" dirty="0" smtClean="0">
                <a:latin typeface="Calibri" pitchFamily="34" charset="0"/>
                <a:cs typeface="Calibri" pitchFamily="34" charset="0"/>
              </a:rPr>
              <a:t>gPotato (</a:t>
            </a:r>
            <a:r>
              <a:rPr lang="tr-TR" sz="1800" dirty="0" smtClean="0">
                <a:latin typeface="Calibri" pitchFamily="34" charset="0"/>
                <a:cs typeface="Calibri" pitchFamily="34" charset="0"/>
                <a:hlinkClick r:id="rId2"/>
              </a:rPr>
              <a:t>Link</a:t>
            </a:r>
            <a:r>
              <a:rPr lang="tr-TR" sz="1800" dirty="0" smtClean="0">
                <a:latin typeface="Calibri" pitchFamily="34" charset="0"/>
                <a:cs typeface="Calibri" pitchFamily="34" charset="0"/>
              </a:rPr>
              <a:t>)</a:t>
            </a:r>
            <a:endParaRPr lang="tr-TR" sz="1800" dirty="0">
              <a:latin typeface="Calibri" pitchFamily="34" charset="0"/>
              <a:cs typeface="Calibri" pitchFamily="34" charset="0"/>
            </a:endParaRPr>
          </a:p>
          <a:p>
            <a:pPr marL="0" indent="0">
              <a:buNone/>
            </a:pPr>
            <a:r>
              <a:rPr lang="tr-TR" sz="1800" b="1" dirty="0">
                <a:latin typeface="Calibri" pitchFamily="34" charset="0"/>
                <a:cs typeface="Calibri" pitchFamily="34" charset="0"/>
              </a:rPr>
              <a:t>Priority : </a:t>
            </a:r>
            <a:r>
              <a:rPr lang="tr-TR" sz="1800" dirty="0" smtClean="0">
                <a:latin typeface="Calibri" pitchFamily="34" charset="0"/>
                <a:cs typeface="Calibri" pitchFamily="34" charset="0"/>
              </a:rPr>
              <a:t>Never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ko-KR" altLang="en-US" sz="1800" dirty="0" smtClean="0">
                <a:latin typeface="Calibri" pitchFamily="34" charset="0"/>
                <a:cs typeface="Calibri" pitchFamily="34" charset="0"/>
              </a:rPr>
              <a:t>절대적으로 </a:t>
            </a:r>
            <a:r>
              <a:rPr lang="ko-KR" altLang="en-US" sz="1800" dirty="0" err="1" smtClean="0">
                <a:latin typeface="Calibri" pitchFamily="34" charset="0"/>
                <a:cs typeface="Calibri" pitchFamily="34" charset="0"/>
              </a:rPr>
              <a:t>해야함</a:t>
            </a:r>
            <a:endParaRPr lang="tr-TR" sz="1800" dirty="0">
              <a:latin typeface="Calibri" pitchFamily="34" charset="0"/>
              <a:cs typeface="Calibri" pitchFamily="34" charset="0"/>
            </a:endParaRPr>
          </a:p>
          <a:p>
            <a:pPr marL="0" indent="0">
              <a:buNone/>
            </a:pPr>
            <a:endParaRPr lang="en-US" sz="1800" dirty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10242" name="Picture 2" descr="C:\Users\QA\Desktop\Portal\Functions\1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04800" y="4565072"/>
            <a:ext cx="8675188" cy="162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7772400" y="5393314"/>
            <a:ext cx="762000" cy="3216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751099" y="5133238"/>
            <a:ext cx="339696" cy="246221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tr-TR" sz="1000" b="1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11</a:t>
            </a:r>
            <a:endParaRPr lang="en-US" sz="1000" b="1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946416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Portal Research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 smtClean="0">
                <a:latin typeface="Calibri" pitchFamily="34" charset="0"/>
                <a:cs typeface="Calibri" pitchFamily="34" charset="0"/>
              </a:rPr>
              <a:t>Functions</a:t>
            </a:r>
          </a:p>
          <a:p>
            <a:pPr lvl="1"/>
            <a:r>
              <a:rPr lang="tr-TR" sz="2000" dirty="0" smtClean="0">
                <a:latin typeface="Calibri" pitchFamily="34" charset="0"/>
                <a:cs typeface="Calibri" pitchFamily="34" charset="0"/>
              </a:rPr>
              <a:t>Marketing Functions</a:t>
            </a:r>
          </a:p>
          <a:p>
            <a:pPr marL="0" indent="0">
              <a:buNone/>
            </a:pPr>
            <a:endParaRPr lang="tr-TR" dirty="0" smtClean="0"/>
          </a:p>
          <a:p>
            <a:pPr marL="0" indent="0">
              <a:buNone/>
            </a:pPr>
            <a:endParaRPr lang="tr-TR" dirty="0" smtClean="0"/>
          </a:p>
        </p:txBody>
      </p:sp>
    </p:spTree>
    <p:extLst>
      <p:ext uri="{BB962C8B-B14F-4D97-AF65-F5344CB8AC3E}">
        <p14:creationId xmlns:p14="http://schemas.microsoft.com/office/powerpoint/2010/main" xmlns="" val="106422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Advertisement Banners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tr-TR" sz="1800" b="1" dirty="0" smtClean="0">
                <a:latin typeface="Calibri" pitchFamily="34" charset="0"/>
                <a:cs typeface="Calibri" pitchFamily="34" charset="0"/>
              </a:rPr>
              <a:t>Function: </a:t>
            </a:r>
            <a:r>
              <a:rPr lang="tr-TR" sz="1800" dirty="0" smtClean="0">
                <a:latin typeface="Calibri" pitchFamily="34" charset="0"/>
                <a:cs typeface="Calibri" pitchFamily="34" charset="0"/>
              </a:rPr>
              <a:t>Advertisement Banners on both </a:t>
            </a:r>
            <a:r>
              <a:rPr lang="tr-TR" sz="1800" dirty="0" smtClean="0">
                <a:latin typeface="Calibri" pitchFamily="34" charset="0"/>
                <a:cs typeface="Calibri" pitchFamily="34" charset="0"/>
              </a:rPr>
              <a:t>side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ko-KR" altLang="en-US" sz="1800" dirty="0" err="1" smtClean="0">
                <a:latin typeface="Calibri" pitchFamily="34" charset="0"/>
                <a:cs typeface="Calibri" pitchFamily="34" charset="0"/>
              </a:rPr>
              <a:t>양사이드에</a:t>
            </a:r>
            <a:r>
              <a:rPr lang="ko-KR" altLang="en-US" sz="1800" dirty="0" smtClean="0">
                <a:latin typeface="Calibri" pitchFamily="34" charset="0"/>
                <a:cs typeface="Calibri" pitchFamily="34" charset="0"/>
              </a:rPr>
              <a:t> 광고배너 </a:t>
            </a:r>
            <a:endParaRPr lang="tr-TR" sz="1800" dirty="0" smtClean="0">
              <a:latin typeface="Calibri" pitchFamily="34" charset="0"/>
              <a:cs typeface="Calibri" pitchFamily="34" charset="0"/>
            </a:endParaRPr>
          </a:p>
          <a:p>
            <a:pPr marL="0" indent="0">
              <a:buNone/>
            </a:pPr>
            <a:r>
              <a:rPr lang="tr-TR" sz="1800" b="1" dirty="0" smtClean="0">
                <a:latin typeface="Calibri" pitchFamily="34" charset="0"/>
                <a:cs typeface="Calibri" pitchFamily="34" charset="0"/>
              </a:rPr>
              <a:t>Type: </a:t>
            </a:r>
            <a:r>
              <a:rPr lang="tr-TR" sz="1800" dirty="0" smtClean="0">
                <a:latin typeface="Calibri" pitchFamily="34" charset="0"/>
                <a:cs typeface="Calibri" pitchFamily="34" charset="0"/>
              </a:rPr>
              <a:t>Marketing</a:t>
            </a:r>
          </a:p>
          <a:p>
            <a:pPr marL="0" indent="0">
              <a:buNone/>
            </a:pPr>
            <a:r>
              <a:rPr lang="tr-TR" sz="1800" b="1" dirty="0" smtClean="0">
                <a:latin typeface="Calibri" pitchFamily="34" charset="0"/>
                <a:cs typeface="Calibri" pitchFamily="34" charset="0"/>
              </a:rPr>
              <a:t>Publisher: </a:t>
            </a:r>
            <a:r>
              <a:rPr lang="tr-TR" sz="1800" dirty="0" smtClean="0">
                <a:latin typeface="Calibri" pitchFamily="34" charset="0"/>
                <a:cs typeface="Calibri" pitchFamily="34" charset="0"/>
              </a:rPr>
              <a:t>Joygame (</a:t>
            </a:r>
            <a:r>
              <a:rPr lang="tr-TR" sz="1800" dirty="0" smtClean="0">
                <a:latin typeface="Calibri" pitchFamily="34" charset="0"/>
                <a:cs typeface="Calibri" pitchFamily="34" charset="0"/>
                <a:hlinkClick r:id="rId2"/>
              </a:rPr>
              <a:t>Link</a:t>
            </a:r>
            <a:r>
              <a:rPr lang="tr-TR" sz="1800" dirty="0" smtClean="0">
                <a:latin typeface="Calibri" pitchFamily="34" charset="0"/>
                <a:cs typeface="Calibri" pitchFamily="34" charset="0"/>
              </a:rPr>
              <a:t>)</a:t>
            </a:r>
          </a:p>
          <a:p>
            <a:pPr marL="0" indent="0">
              <a:buNone/>
            </a:pPr>
            <a:r>
              <a:rPr lang="tr-TR" sz="1800" b="1" dirty="0">
                <a:latin typeface="Calibri" pitchFamily="34" charset="0"/>
                <a:cs typeface="Calibri" pitchFamily="34" charset="0"/>
              </a:rPr>
              <a:t>Priority : </a:t>
            </a:r>
            <a:r>
              <a:rPr lang="tr-TR" sz="1800" dirty="0" smtClean="0">
                <a:latin typeface="Calibri" pitchFamily="34" charset="0"/>
                <a:cs typeface="Calibri" pitchFamily="34" charset="0"/>
              </a:rPr>
              <a:t>2nd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ko-KR" altLang="en-US" sz="1800" dirty="0" smtClean="0">
                <a:latin typeface="Calibri" pitchFamily="34" charset="0"/>
                <a:cs typeface="Calibri" pitchFamily="34" charset="0"/>
              </a:rPr>
              <a:t>우선순위</a:t>
            </a:r>
            <a:r>
              <a:rPr lang="en-US" altLang="ko-KR" sz="1800" dirty="0" smtClean="0">
                <a:latin typeface="Calibri" pitchFamily="34" charset="0"/>
                <a:cs typeface="Calibri" pitchFamily="34" charset="0"/>
              </a:rPr>
              <a:t>2</a:t>
            </a:r>
            <a:endParaRPr lang="tr-TR" sz="1800" dirty="0">
              <a:latin typeface="Calibri" pitchFamily="34" charset="0"/>
              <a:cs typeface="Calibri" pitchFamily="34" charset="0"/>
            </a:endParaRPr>
          </a:p>
          <a:p>
            <a:pPr marL="0" indent="0">
              <a:buNone/>
            </a:pPr>
            <a:endParaRPr lang="en-US" sz="1800" dirty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2050" name="Picture 2" descr="C:\Users\QA\Desktop\Portal\Joygame\Joygame_Web_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371600" y="2514600"/>
            <a:ext cx="6053249" cy="3398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1375064" y="2819400"/>
            <a:ext cx="987136" cy="30940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448104" y="2812473"/>
            <a:ext cx="987136" cy="30940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375064" y="2819400"/>
            <a:ext cx="152400" cy="246221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tr-TR" sz="1000" b="1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2</a:t>
            </a:r>
            <a:endParaRPr lang="en-US" sz="1000" b="1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448104" y="2828210"/>
            <a:ext cx="152400" cy="246221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tr-TR" sz="1000" b="1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2</a:t>
            </a:r>
            <a:endParaRPr lang="en-US" sz="1000" b="1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005070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Portal Research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 smtClean="0">
                <a:latin typeface="Calibri" pitchFamily="34" charset="0"/>
                <a:cs typeface="Calibri" pitchFamily="34" charset="0"/>
              </a:rPr>
              <a:t>Functions</a:t>
            </a:r>
          </a:p>
          <a:p>
            <a:pPr lvl="1"/>
            <a:r>
              <a:rPr lang="tr-TR" sz="2000" dirty="0" smtClean="0">
                <a:latin typeface="Calibri" pitchFamily="34" charset="0"/>
                <a:cs typeface="Calibri" pitchFamily="34" charset="0"/>
              </a:rPr>
              <a:t>Payment Functions</a:t>
            </a:r>
          </a:p>
          <a:p>
            <a:pPr marL="0" indent="0">
              <a:buNone/>
            </a:pPr>
            <a:endParaRPr lang="tr-TR" dirty="0" smtClean="0"/>
          </a:p>
          <a:p>
            <a:pPr marL="0" indent="0">
              <a:buNone/>
            </a:pPr>
            <a:endParaRPr lang="tr-TR" dirty="0" smtClean="0"/>
          </a:p>
        </p:txBody>
      </p:sp>
    </p:spTree>
    <p:extLst>
      <p:ext uri="{BB962C8B-B14F-4D97-AF65-F5344CB8AC3E}">
        <p14:creationId xmlns:p14="http://schemas.microsoft.com/office/powerpoint/2010/main" xmlns="" val="34479064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z="2800" dirty="0" smtClean="0"/>
              <a:t>Quick Charge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tr-TR" sz="1800" b="1" dirty="0" smtClean="0">
                <a:latin typeface="Calibri" pitchFamily="34" charset="0"/>
                <a:cs typeface="Calibri" pitchFamily="34" charset="0"/>
              </a:rPr>
              <a:t>Function: </a:t>
            </a:r>
            <a:r>
              <a:rPr lang="tr-TR" sz="1800" dirty="0" smtClean="0">
                <a:latin typeface="Calibri" pitchFamily="34" charset="0"/>
                <a:cs typeface="Calibri" pitchFamily="34" charset="0"/>
              </a:rPr>
              <a:t>Quick Game Cash Charge </a:t>
            </a:r>
            <a:r>
              <a:rPr lang="tr-TR" sz="1800" dirty="0" smtClean="0">
                <a:latin typeface="Calibri" pitchFamily="34" charset="0"/>
                <a:cs typeface="Calibri" pitchFamily="34" charset="0"/>
              </a:rPr>
              <a:t>Menu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ko-KR" altLang="en-US" sz="1800" dirty="0" err="1" smtClean="0">
                <a:latin typeface="Calibri" pitchFamily="34" charset="0"/>
                <a:cs typeface="Calibri" pitchFamily="34" charset="0"/>
              </a:rPr>
              <a:t>퀵</a:t>
            </a:r>
            <a:r>
              <a:rPr lang="ko-KR" altLang="en-US" sz="18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ko-KR" altLang="en-US" sz="1800" dirty="0" err="1" smtClean="0">
                <a:latin typeface="Calibri" pitchFamily="34" charset="0"/>
                <a:cs typeface="Calibri" pitchFamily="34" charset="0"/>
              </a:rPr>
              <a:t>게임개쉬</a:t>
            </a:r>
            <a:r>
              <a:rPr lang="ko-KR" altLang="en-US" sz="1800" dirty="0" smtClean="0">
                <a:latin typeface="Calibri" pitchFamily="34" charset="0"/>
                <a:cs typeface="Calibri" pitchFamily="34" charset="0"/>
              </a:rPr>
              <a:t> 충전 메뉴</a:t>
            </a:r>
            <a:endParaRPr lang="tr-TR" sz="1800" dirty="0">
              <a:latin typeface="Calibri" pitchFamily="34" charset="0"/>
              <a:cs typeface="Calibri" pitchFamily="34" charset="0"/>
            </a:endParaRPr>
          </a:p>
          <a:p>
            <a:pPr marL="0" indent="0">
              <a:buNone/>
            </a:pPr>
            <a:r>
              <a:rPr lang="tr-TR" sz="1800" b="1" dirty="0" smtClean="0">
                <a:latin typeface="Calibri" pitchFamily="34" charset="0"/>
                <a:cs typeface="Calibri" pitchFamily="34" charset="0"/>
              </a:rPr>
              <a:t>Type: </a:t>
            </a:r>
            <a:r>
              <a:rPr lang="tr-TR" sz="1800" dirty="0" smtClean="0">
                <a:latin typeface="Calibri" pitchFamily="34" charset="0"/>
                <a:cs typeface="Calibri" pitchFamily="34" charset="0"/>
              </a:rPr>
              <a:t>Payment</a:t>
            </a:r>
          </a:p>
          <a:p>
            <a:pPr marL="0" indent="0">
              <a:buNone/>
            </a:pPr>
            <a:r>
              <a:rPr lang="tr-TR" sz="1800" b="1" dirty="0" smtClean="0">
                <a:latin typeface="Calibri" pitchFamily="34" charset="0"/>
                <a:cs typeface="Calibri" pitchFamily="34" charset="0"/>
              </a:rPr>
              <a:t>Publisher: </a:t>
            </a:r>
            <a:r>
              <a:rPr lang="tr-TR" sz="1800" dirty="0" smtClean="0">
                <a:latin typeface="Calibri" pitchFamily="34" charset="0"/>
                <a:cs typeface="Calibri" pitchFamily="34" charset="0"/>
              </a:rPr>
              <a:t>gPotato (</a:t>
            </a:r>
            <a:r>
              <a:rPr lang="tr-TR" sz="1800" dirty="0" smtClean="0">
                <a:latin typeface="Calibri" pitchFamily="34" charset="0"/>
                <a:cs typeface="Calibri" pitchFamily="34" charset="0"/>
                <a:hlinkClick r:id="rId2"/>
              </a:rPr>
              <a:t>Link</a:t>
            </a:r>
            <a:r>
              <a:rPr lang="tr-TR" sz="1800" dirty="0" smtClean="0">
                <a:latin typeface="Calibri" pitchFamily="34" charset="0"/>
                <a:cs typeface="Calibri" pitchFamily="34" charset="0"/>
              </a:rPr>
              <a:t>)</a:t>
            </a:r>
            <a:endParaRPr lang="tr-TR" sz="1800" dirty="0">
              <a:latin typeface="Calibri" pitchFamily="34" charset="0"/>
              <a:cs typeface="Calibri" pitchFamily="34" charset="0"/>
            </a:endParaRPr>
          </a:p>
          <a:p>
            <a:pPr marL="0" indent="0">
              <a:buNone/>
            </a:pPr>
            <a:r>
              <a:rPr lang="tr-TR" sz="1800" b="1" dirty="0">
                <a:latin typeface="Calibri" pitchFamily="34" charset="0"/>
                <a:cs typeface="Calibri" pitchFamily="34" charset="0"/>
              </a:rPr>
              <a:t>Priority : </a:t>
            </a:r>
            <a:r>
              <a:rPr lang="tr-TR" sz="1800" dirty="0" smtClean="0">
                <a:latin typeface="Calibri" pitchFamily="34" charset="0"/>
                <a:cs typeface="Calibri" pitchFamily="34" charset="0"/>
              </a:rPr>
              <a:t>1st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ko-KR" altLang="en-US" sz="1800" dirty="0" smtClean="0">
                <a:latin typeface="Calibri" pitchFamily="34" charset="0"/>
                <a:cs typeface="Calibri" pitchFamily="34" charset="0"/>
              </a:rPr>
              <a:t>우선순위</a:t>
            </a:r>
            <a:r>
              <a:rPr lang="en-US" altLang="ko-KR" sz="1800" dirty="0" smtClean="0">
                <a:latin typeface="Calibri" pitchFamily="34" charset="0"/>
                <a:cs typeface="Calibri" pitchFamily="34" charset="0"/>
              </a:rPr>
              <a:t>1</a:t>
            </a:r>
            <a:endParaRPr lang="tr-TR" sz="1800" dirty="0">
              <a:latin typeface="Calibri" pitchFamily="34" charset="0"/>
              <a:cs typeface="Calibri" pitchFamily="34" charset="0"/>
            </a:endParaRPr>
          </a:p>
          <a:p>
            <a:pPr marL="0" indent="0">
              <a:buNone/>
            </a:pPr>
            <a:endParaRPr lang="en-US" sz="1800" dirty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11266" name="Picture 2" descr="C:\Users\QA\Desktop\Portal\Functions\1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600200" y="3037004"/>
            <a:ext cx="7426325" cy="3335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7086599" y="5029200"/>
            <a:ext cx="1939925" cy="13436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686829" y="5029200"/>
            <a:ext cx="339696" cy="246221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tr-TR" sz="1000" b="1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12</a:t>
            </a:r>
            <a:endParaRPr lang="en-US" sz="1000" b="1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1083992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Account Game Cash State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tr-TR" sz="1800" b="1" dirty="0" smtClean="0">
                <a:latin typeface="Calibri" pitchFamily="34" charset="0"/>
                <a:cs typeface="Calibri" pitchFamily="34" charset="0"/>
              </a:rPr>
              <a:t>Function: </a:t>
            </a:r>
            <a:r>
              <a:rPr lang="tr-TR" sz="1800" dirty="0" smtClean="0">
                <a:latin typeface="Calibri" pitchFamily="34" charset="0"/>
                <a:cs typeface="Calibri" pitchFamily="34" charset="0"/>
              </a:rPr>
              <a:t>State of Game Cash amount in Portal </a:t>
            </a:r>
            <a:r>
              <a:rPr lang="tr-TR" sz="1800" dirty="0" smtClean="0">
                <a:latin typeface="Calibri" pitchFamily="34" charset="0"/>
                <a:cs typeface="Calibri" pitchFamily="34" charset="0"/>
              </a:rPr>
              <a:t>Account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ko-KR" altLang="en-US" sz="1800" dirty="0" smtClean="0">
                <a:latin typeface="Calibri" pitchFamily="34" charset="0"/>
                <a:cs typeface="Calibri" pitchFamily="34" charset="0"/>
              </a:rPr>
              <a:t>포털 </a:t>
            </a:r>
            <a:r>
              <a:rPr lang="ko-KR" altLang="en-US" sz="1800" dirty="0" err="1" smtClean="0">
                <a:latin typeface="Calibri" pitchFamily="34" charset="0"/>
                <a:cs typeface="Calibri" pitchFamily="34" charset="0"/>
              </a:rPr>
              <a:t>잔여게임캐쉬</a:t>
            </a:r>
            <a:r>
              <a:rPr lang="ko-KR" altLang="en-US" sz="1800" dirty="0" smtClean="0">
                <a:latin typeface="Calibri" pitchFamily="34" charset="0"/>
                <a:cs typeface="Calibri" pitchFamily="34" charset="0"/>
              </a:rPr>
              <a:t> 상태</a:t>
            </a:r>
            <a:r>
              <a:rPr lang="en-US" altLang="ko-KR" sz="1800" dirty="0" smtClean="0">
                <a:latin typeface="Calibri" pitchFamily="34" charset="0"/>
                <a:cs typeface="Calibri" pitchFamily="34" charset="0"/>
              </a:rPr>
              <a:t/>
            </a:r>
            <a:br>
              <a:rPr lang="en-US" altLang="ko-KR" sz="1800" dirty="0" smtClean="0">
                <a:latin typeface="Calibri" pitchFamily="34" charset="0"/>
                <a:cs typeface="Calibri" pitchFamily="34" charset="0"/>
              </a:rPr>
            </a:br>
            <a:r>
              <a:rPr lang="en-US" altLang="ko-KR" sz="1800" dirty="0" smtClean="0">
                <a:latin typeface="Calibri" pitchFamily="34" charset="0"/>
                <a:cs typeface="Calibri" pitchFamily="34" charset="0"/>
              </a:rPr>
              <a:t>(</a:t>
            </a:r>
            <a:r>
              <a:rPr lang="ko-KR" altLang="en-US" sz="1800" dirty="0" smtClean="0">
                <a:latin typeface="Calibri" pitchFamily="34" charset="0"/>
                <a:cs typeface="Calibri" pitchFamily="34" charset="0"/>
              </a:rPr>
              <a:t>현재도 </a:t>
            </a:r>
            <a:r>
              <a:rPr lang="ko-KR" altLang="en-US" sz="1800" dirty="0" err="1" smtClean="0">
                <a:latin typeface="Calibri" pitchFamily="34" charset="0"/>
                <a:cs typeface="Calibri" pitchFamily="34" charset="0"/>
              </a:rPr>
              <a:t>충전식으로</a:t>
            </a:r>
            <a:r>
              <a:rPr lang="ko-KR" altLang="en-US" sz="1800" dirty="0" smtClean="0">
                <a:latin typeface="Calibri" pitchFamily="34" charset="0"/>
                <a:cs typeface="Calibri" pitchFamily="34" charset="0"/>
              </a:rPr>
              <a:t> 되어있는지</a:t>
            </a:r>
            <a:r>
              <a:rPr lang="en-US" altLang="ko-KR" sz="1800" dirty="0" smtClean="0">
                <a:latin typeface="Calibri" pitchFamily="34" charset="0"/>
                <a:cs typeface="Calibri" pitchFamily="34" charset="0"/>
              </a:rPr>
              <a:t>?)</a:t>
            </a:r>
            <a:endParaRPr lang="tr-TR" sz="1800" dirty="0" smtClean="0">
              <a:latin typeface="Calibri" pitchFamily="34" charset="0"/>
              <a:cs typeface="Calibri" pitchFamily="34" charset="0"/>
            </a:endParaRPr>
          </a:p>
          <a:p>
            <a:pPr marL="0" indent="0">
              <a:buNone/>
            </a:pPr>
            <a:r>
              <a:rPr lang="tr-TR" sz="1800" b="1" dirty="0" smtClean="0">
                <a:latin typeface="Calibri" pitchFamily="34" charset="0"/>
                <a:cs typeface="Calibri" pitchFamily="34" charset="0"/>
              </a:rPr>
              <a:t>Type: </a:t>
            </a:r>
            <a:r>
              <a:rPr lang="tr-TR" sz="1800" dirty="0" smtClean="0">
                <a:latin typeface="Calibri" pitchFamily="34" charset="0"/>
                <a:cs typeface="Calibri" pitchFamily="34" charset="0"/>
              </a:rPr>
              <a:t>Payment</a:t>
            </a:r>
          </a:p>
          <a:p>
            <a:pPr marL="0" indent="0">
              <a:buNone/>
            </a:pPr>
            <a:r>
              <a:rPr lang="tr-TR" sz="1800" b="1" dirty="0" smtClean="0">
                <a:latin typeface="Calibri" pitchFamily="34" charset="0"/>
                <a:cs typeface="Calibri" pitchFamily="34" charset="0"/>
              </a:rPr>
              <a:t>Publisher: </a:t>
            </a:r>
            <a:r>
              <a:rPr lang="tr-TR" sz="1800" dirty="0" smtClean="0">
                <a:latin typeface="Calibri" pitchFamily="34" charset="0"/>
                <a:cs typeface="Calibri" pitchFamily="34" charset="0"/>
              </a:rPr>
              <a:t>Joygame</a:t>
            </a:r>
          </a:p>
          <a:p>
            <a:pPr marL="0" indent="0">
              <a:buNone/>
            </a:pPr>
            <a:r>
              <a:rPr lang="tr-TR" sz="1800" b="1" dirty="0">
                <a:latin typeface="Calibri" pitchFamily="34" charset="0"/>
                <a:cs typeface="Calibri" pitchFamily="34" charset="0"/>
              </a:rPr>
              <a:t>Priority : </a:t>
            </a:r>
            <a:r>
              <a:rPr lang="tr-TR" sz="1800" dirty="0" smtClean="0">
                <a:latin typeface="Calibri" pitchFamily="34" charset="0"/>
                <a:cs typeface="Calibri" pitchFamily="34" charset="0"/>
              </a:rPr>
              <a:t>1st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ko-KR" altLang="en-US" sz="1800" dirty="0" smtClean="0">
                <a:latin typeface="Calibri" pitchFamily="34" charset="0"/>
                <a:cs typeface="Calibri" pitchFamily="34" charset="0"/>
              </a:rPr>
              <a:t>우선순위 </a:t>
            </a:r>
            <a:r>
              <a:rPr lang="en-US" altLang="ko-KR" sz="1800" dirty="0" smtClean="0">
                <a:latin typeface="Calibri" pitchFamily="34" charset="0"/>
                <a:cs typeface="Calibri" pitchFamily="34" charset="0"/>
              </a:rPr>
              <a:t>1</a:t>
            </a:r>
            <a:endParaRPr lang="tr-TR" sz="1800" dirty="0">
              <a:latin typeface="Calibri" pitchFamily="34" charset="0"/>
              <a:cs typeface="Calibri" pitchFamily="34" charset="0"/>
            </a:endParaRPr>
          </a:p>
          <a:p>
            <a:pPr marL="0" indent="0">
              <a:buNone/>
            </a:pPr>
            <a:endParaRPr lang="en-US" sz="1800" b="1" dirty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3074" name="Picture 2" descr="C:\Users\QA\Desktop\Portal\Joygame\Joygame_GameCash_3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481" r="24046" b="67835"/>
          <a:stretch/>
        </p:blipFill>
        <p:spPr bwMode="auto">
          <a:xfrm>
            <a:off x="762000" y="3370520"/>
            <a:ext cx="7581900" cy="1856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2971800" y="4114800"/>
            <a:ext cx="5372100" cy="11118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183418" y="4980406"/>
            <a:ext cx="152400" cy="246221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tr-TR" sz="1000" b="1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3</a:t>
            </a:r>
            <a:endParaRPr lang="en-US" sz="1000" b="1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9054527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Portal Research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 smtClean="0">
                <a:latin typeface="Calibri" pitchFamily="34" charset="0"/>
                <a:cs typeface="Calibri" pitchFamily="34" charset="0"/>
              </a:rPr>
              <a:t>Research Content</a:t>
            </a:r>
          </a:p>
          <a:p>
            <a:r>
              <a:rPr lang="tr-TR" dirty="0" smtClean="0">
                <a:latin typeface="Calibri" pitchFamily="34" charset="0"/>
                <a:cs typeface="Calibri" pitchFamily="34" charset="0"/>
              </a:rPr>
              <a:t>Functions</a:t>
            </a:r>
          </a:p>
          <a:p>
            <a:pPr lvl="1"/>
            <a:r>
              <a:rPr lang="tr-TR" sz="2000" dirty="0" smtClean="0">
                <a:latin typeface="Calibri" pitchFamily="34" charset="0"/>
                <a:cs typeface="Calibri" pitchFamily="34" charset="0"/>
              </a:rPr>
              <a:t>Community/Social Functions</a:t>
            </a:r>
          </a:p>
          <a:p>
            <a:pPr lvl="1"/>
            <a:r>
              <a:rPr lang="tr-TR" sz="2000" dirty="0" smtClean="0">
                <a:latin typeface="Calibri" pitchFamily="34" charset="0"/>
                <a:cs typeface="Calibri" pitchFamily="34" charset="0"/>
              </a:rPr>
              <a:t>Customer Support Functions</a:t>
            </a:r>
          </a:p>
          <a:p>
            <a:pPr lvl="1"/>
            <a:r>
              <a:rPr lang="tr-TR" sz="2000" dirty="0" smtClean="0">
                <a:latin typeface="Calibri" pitchFamily="34" charset="0"/>
                <a:cs typeface="Calibri" pitchFamily="34" charset="0"/>
              </a:rPr>
              <a:t>Marketing Functions</a:t>
            </a:r>
          </a:p>
          <a:p>
            <a:pPr lvl="1"/>
            <a:r>
              <a:rPr lang="tr-TR" sz="2000" dirty="0" smtClean="0">
                <a:latin typeface="Calibri" pitchFamily="34" charset="0"/>
                <a:cs typeface="Calibri" pitchFamily="34" charset="0"/>
              </a:rPr>
              <a:t>Payment Functions</a:t>
            </a:r>
          </a:p>
          <a:p>
            <a:pPr marL="0" indent="0">
              <a:buNone/>
            </a:pPr>
            <a:endParaRPr lang="tr-TR" dirty="0" smtClean="0"/>
          </a:p>
          <a:p>
            <a:pPr marL="0" indent="0">
              <a:buNone/>
            </a:pPr>
            <a:endParaRPr lang="tr-TR" dirty="0" smtClean="0"/>
          </a:p>
        </p:txBody>
      </p:sp>
    </p:spTree>
    <p:extLst>
      <p:ext uri="{BB962C8B-B14F-4D97-AF65-F5344CB8AC3E}">
        <p14:creationId xmlns:p14="http://schemas.microsoft.com/office/powerpoint/2010/main" xmlns="" val="37403899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Gifting Game Cash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tr-TR" sz="1800" b="1" dirty="0" smtClean="0">
                <a:latin typeface="Calibri" pitchFamily="34" charset="0"/>
                <a:cs typeface="Calibri" pitchFamily="34" charset="0"/>
              </a:rPr>
              <a:t>Function: </a:t>
            </a:r>
            <a:r>
              <a:rPr lang="tr-TR" sz="1800" dirty="0" smtClean="0">
                <a:latin typeface="Calibri" pitchFamily="34" charset="0"/>
                <a:cs typeface="Calibri" pitchFamily="34" charset="0"/>
              </a:rPr>
              <a:t>Gifting Game Cash to other </a:t>
            </a:r>
            <a:r>
              <a:rPr lang="tr-TR" sz="1800" dirty="0" smtClean="0">
                <a:latin typeface="Calibri" pitchFamily="34" charset="0"/>
                <a:cs typeface="Calibri" pitchFamily="34" charset="0"/>
              </a:rPr>
              <a:t>Users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ko-KR" altLang="en-US" sz="1800" dirty="0" err="1" smtClean="0">
                <a:latin typeface="Calibri" pitchFamily="34" charset="0"/>
                <a:cs typeface="Calibri" pitchFamily="34" charset="0"/>
              </a:rPr>
              <a:t>캐쉬</a:t>
            </a:r>
            <a:r>
              <a:rPr lang="ko-KR" altLang="en-US" sz="1800" dirty="0" smtClean="0">
                <a:latin typeface="Calibri" pitchFamily="34" charset="0"/>
                <a:cs typeface="Calibri" pitchFamily="34" charset="0"/>
              </a:rPr>
              <a:t> 선물하기</a:t>
            </a:r>
            <a:endParaRPr lang="tr-TR" sz="1800" dirty="0" smtClean="0">
              <a:latin typeface="Calibri" pitchFamily="34" charset="0"/>
              <a:cs typeface="Calibri" pitchFamily="34" charset="0"/>
            </a:endParaRPr>
          </a:p>
          <a:p>
            <a:pPr marL="0" indent="0">
              <a:buNone/>
            </a:pPr>
            <a:r>
              <a:rPr lang="tr-TR" sz="1800" b="1" dirty="0" smtClean="0">
                <a:latin typeface="Calibri" pitchFamily="34" charset="0"/>
                <a:cs typeface="Calibri" pitchFamily="34" charset="0"/>
              </a:rPr>
              <a:t>Type: </a:t>
            </a:r>
            <a:r>
              <a:rPr lang="tr-TR" sz="1800" dirty="0" smtClean="0">
                <a:latin typeface="Calibri" pitchFamily="34" charset="0"/>
                <a:cs typeface="Calibri" pitchFamily="34" charset="0"/>
              </a:rPr>
              <a:t>Payment/Community</a:t>
            </a:r>
          </a:p>
          <a:p>
            <a:pPr marL="0" indent="0">
              <a:buNone/>
            </a:pPr>
            <a:r>
              <a:rPr lang="tr-TR" sz="1800" b="1" dirty="0" smtClean="0">
                <a:latin typeface="Calibri" pitchFamily="34" charset="0"/>
                <a:cs typeface="Calibri" pitchFamily="34" charset="0"/>
              </a:rPr>
              <a:t>Publisher: </a:t>
            </a:r>
            <a:r>
              <a:rPr lang="tr-TR" sz="1800" dirty="0" smtClean="0">
                <a:latin typeface="Calibri" pitchFamily="34" charset="0"/>
                <a:cs typeface="Calibri" pitchFamily="34" charset="0"/>
              </a:rPr>
              <a:t>MaynGames (</a:t>
            </a:r>
            <a:r>
              <a:rPr lang="tr-TR" sz="1800" dirty="0" smtClean="0">
                <a:latin typeface="Calibri" pitchFamily="34" charset="0"/>
                <a:cs typeface="Calibri" pitchFamily="34" charset="0"/>
                <a:hlinkClick r:id="rId2"/>
              </a:rPr>
              <a:t>Link</a:t>
            </a:r>
            <a:r>
              <a:rPr lang="tr-TR" sz="1800" dirty="0" smtClean="0">
                <a:latin typeface="Calibri" pitchFamily="34" charset="0"/>
                <a:cs typeface="Calibri" pitchFamily="34" charset="0"/>
              </a:rPr>
              <a:t>)</a:t>
            </a:r>
          </a:p>
          <a:p>
            <a:pPr marL="0" indent="0">
              <a:buNone/>
            </a:pPr>
            <a:r>
              <a:rPr lang="tr-TR" sz="1800" b="1" dirty="0">
                <a:latin typeface="Calibri" pitchFamily="34" charset="0"/>
                <a:cs typeface="Calibri" pitchFamily="34" charset="0"/>
              </a:rPr>
              <a:t>Priority : </a:t>
            </a:r>
            <a:r>
              <a:rPr lang="tr-TR" sz="1800" dirty="0" smtClean="0">
                <a:latin typeface="Calibri" pitchFamily="34" charset="0"/>
                <a:cs typeface="Calibri" pitchFamily="34" charset="0"/>
              </a:rPr>
              <a:t>1st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ko-KR" altLang="en-US" sz="1800" dirty="0" smtClean="0">
                <a:latin typeface="Calibri" pitchFamily="34" charset="0"/>
                <a:cs typeface="Calibri" pitchFamily="34" charset="0"/>
              </a:rPr>
              <a:t>우선 순위 </a:t>
            </a:r>
            <a:r>
              <a:rPr lang="en-US" altLang="ko-KR" sz="1800" dirty="0" smtClean="0">
                <a:latin typeface="Calibri" pitchFamily="34" charset="0"/>
                <a:cs typeface="Calibri" pitchFamily="34" charset="0"/>
              </a:rPr>
              <a:t>1</a:t>
            </a:r>
            <a:endParaRPr lang="tr-TR" sz="1800" dirty="0">
              <a:latin typeface="Calibri" pitchFamily="34" charset="0"/>
              <a:cs typeface="Calibri" pitchFamily="34" charset="0"/>
            </a:endParaRPr>
          </a:p>
          <a:p>
            <a:pPr marL="0" indent="0">
              <a:buNone/>
            </a:pPr>
            <a:endParaRPr lang="en-US" sz="1800" dirty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4098" name="Picture 2" descr="C:\Users\QA\Desktop\Portal\Functions\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185146" y="1447800"/>
            <a:ext cx="4719135" cy="4907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4185146" y="3581400"/>
            <a:ext cx="4654054" cy="2774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686800" y="3581400"/>
            <a:ext cx="152400" cy="246221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tr-TR" sz="1000" b="1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4</a:t>
            </a:r>
            <a:endParaRPr lang="en-US" sz="1000" b="1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7852059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Research Content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tr-TR" sz="2400" b="1" dirty="0" smtClean="0">
                <a:latin typeface="Calibri" pitchFamily="34" charset="0"/>
                <a:cs typeface="Calibri" pitchFamily="34" charset="0"/>
              </a:rPr>
              <a:t>Turkish Game Publisher </a:t>
            </a:r>
            <a:r>
              <a:rPr lang="tr-TR" sz="2400" b="1" dirty="0" smtClean="0">
                <a:latin typeface="Calibri" pitchFamily="34" charset="0"/>
                <a:cs typeface="Calibri" pitchFamily="34" charset="0"/>
              </a:rPr>
              <a:t>Company</a:t>
            </a:r>
            <a:r>
              <a:rPr lang="en-US" sz="2400" b="1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ko-KR" altLang="en-US" sz="2400" b="1" dirty="0" smtClean="0">
                <a:latin typeface="Calibri" pitchFamily="34" charset="0"/>
                <a:cs typeface="Calibri" pitchFamily="34" charset="0"/>
              </a:rPr>
              <a:t>터키 게임 </a:t>
            </a:r>
            <a:r>
              <a:rPr lang="ko-KR" altLang="en-US" sz="2400" b="1" dirty="0" err="1" smtClean="0">
                <a:latin typeface="Calibri" pitchFamily="34" charset="0"/>
                <a:cs typeface="Calibri" pitchFamily="34" charset="0"/>
              </a:rPr>
              <a:t>퍼블리셔</a:t>
            </a:r>
            <a:endParaRPr lang="tr-TR" sz="2400" b="1" dirty="0" smtClean="0">
              <a:latin typeface="Calibri" pitchFamily="34" charset="0"/>
              <a:cs typeface="Calibri" pitchFamily="34" charset="0"/>
            </a:endParaRPr>
          </a:p>
          <a:p>
            <a:r>
              <a:rPr lang="tr-TR" sz="2400" dirty="0" smtClean="0">
                <a:latin typeface="Calibri" pitchFamily="34" charset="0"/>
                <a:cs typeface="Calibri" pitchFamily="34" charset="0"/>
              </a:rPr>
              <a:t>Joygame</a:t>
            </a:r>
          </a:p>
          <a:p>
            <a:pPr marL="0" indent="0">
              <a:buNone/>
            </a:pPr>
            <a:endParaRPr lang="tr-TR" sz="2400" dirty="0">
              <a:latin typeface="Calibri" pitchFamily="34" charset="0"/>
              <a:cs typeface="Calibri" pitchFamily="34" charset="0"/>
            </a:endParaRPr>
          </a:p>
          <a:p>
            <a:pPr marL="0" indent="0">
              <a:buNone/>
            </a:pPr>
            <a:r>
              <a:rPr lang="tr-TR" sz="2400" b="1" dirty="0" smtClean="0">
                <a:latin typeface="Calibri" pitchFamily="34" charset="0"/>
                <a:cs typeface="Calibri" pitchFamily="34" charset="0"/>
              </a:rPr>
              <a:t>Other Publishers (Which has Turkish Language Support</a:t>
            </a:r>
            <a:r>
              <a:rPr lang="tr-TR" sz="2400" b="1" dirty="0" smtClean="0">
                <a:latin typeface="Calibri" pitchFamily="34" charset="0"/>
                <a:cs typeface="Calibri" pitchFamily="34" charset="0"/>
              </a:rPr>
              <a:t>)</a:t>
            </a:r>
            <a:r>
              <a:rPr lang="en-US" sz="2400" b="1" dirty="0" smtClean="0">
                <a:latin typeface="Calibri" pitchFamily="34" charset="0"/>
                <a:cs typeface="Calibri" pitchFamily="34" charset="0"/>
              </a:rPr>
              <a:t/>
            </a:r>
            <a:br>
              <a:rPr lang="en-US" sz="2400" b="1" dirty="0" smtClean="0">
                <a:latin typeface="Calibri" pitchFamily="34" charset="0"/>
                <a:cs typeface="Calibri" pitchFamily="34" charset="0"/>
              </a:rPr>
            </a:br>
            <a:r>
              <a:rPr lang="ko-KR" altLang="en-US" sz="2400" b="1" dirty="0" smtClean="0">
                <a:latin typeface="Calibri" pitchFamily="34" charset="0"/>
                <a:cs typeface="Calibri" pitchFamily="34" charset="0"/>
              </a:rPr>
              <a:t>다른 </a:t>
            </a:r>
            <a:r>
              <a:rPr lang="ko-KR" altLang="en-US" sz="2400" b="1" dirty="0" err="1" smtClean="0">
                <a:latin typeface="Calibri" pitchFamily="34" charset="0"/>
                <a:cs typeface="Calibri" pitchFamily="34" charset="0"/>
              </a:rPr>
              <a:t>퍼블리셔</a:t>
            </a:r>
            <a:r>
              <a:rPr lang="en-US" altLang="ko-KR" sz="2400" b="1" dirty="0" smtClean="0">
                <a:latin typeface="Calibri" pitchFamily="34" charset="0"/>
                <a:cs typeface="Calibri" pitchFamily="34" charset="0"/>
              </a:rPr>
              <a:t>(</a:t>
            </a:r>
            <a:r>
              <a:rPr lang="ko-KR" altLang="en-US" sz="2400" b="1" dirty="0" smtClean="0">
                <a:latin typeface="Calibri" pitchFamily="34" charset="0"/>
                <a:cs typeface="Calibri" pitchFamily="34" charset="0"/>
              </a:rPr>
              <a:t>터키어를 제공하는</a:t>
            </a:r>
            <a:r>
              <a:rPr lang="en-US" altLang="ko-KR" sz="2400" b="1" dirty="0" smtClean="0">
                <a:latin typeface="Calibri" pitchFamily="34" charset="0"/>
                <a:cs typeface="Calibri" pitchFamily="34" charset="0"/>
              </a:rPr>
              <a:t>)</a:t>
            </a:r>
            <a:endParaRPr lang="tr-TR" sz="2400" b="1" dirty="0" smtClean="0">
              <a:latin typeface="Calibri" pitchFamily="34" charset="0"/>
              <a:cs typeface="Calibri" pitchFamily="34" charset="0"/>
            </a:endParaRPr>
          </a:p>
          <a:p>
            <a:r>
              <a:rPr lang="tr-TR" sz="2400" dirty="0" smtClean="0">
                <a:latin typeface="Calibri" pitchFamily="34" charset="0"/>
                <a:cs typeface="Calibri" pitchFamily="34" charset="0"/>
              </a:rPr>
              <a:t>MaynGames</a:t>
            </a:r>
          </a:p>
          <a:p>
            <a:r>
              <a:rPr lang="tr-TR" sz="2400" dirty="0" smtClean="0">
                <a:latin typeface="Calibri" pitchFamily="34" charset="0"/>
                <a:cs typeface="Calibri" pitchFamily="34" charset="0"/>
              </a:rPr>
              <a:t>GameForge</a:t>
            </a:r>
          </a:p>
          <a:p>
            <a:r>
              <a:rPr lang="tr-TR" sz="2400" dirty="0" smtClean="0">
                <a:latin typeface="Calibri" pitchFamily="34" charset="0"/>
                <a:cs typeface="Calibri" pitchFamily="34" charset="0"/>
              </a:rPr>
              <a:t>JoyMax</a:t>
            </a:r>
          </a:p>
          <a:p>
            <a:pPr marL="0" indent="0">
              <a:buNone/>
            </a:pPr>
            <a:endParaRPr lang="tr-TR" sz="2400" dirty="0">
              <a:latin typeface="Calibri" pitchFamily="34" charset="0"/>
              <a:cs typeface="Calibri" pitchFamily="34" charset="0"/>
            </a:endParaRPr>
          </a:p>
          <a:p>
            <a:pPr marL="0" indent="0">
              <a:buNone/>
            </a:pPr>
            <a:r>
              <a:rPr lang="tr-TR" sz="2400" b="1" dirty="0" smtClean="0">
                <a:latin typeface="Calibri" pitchFamily="34" charset="0"/>
                <a:cs typeface="Calibri" pitchFamily="34" charset="0"/>
              </a:rPr>
              <a:t>Foreign Publishers (Only English Language</a:t>
            </a:r>
            <a:r>
              <a:rPr lang="tr-TR" sz="2400" b="1" dirty="0" smtClean="0">
                <a:latin typeface="Calibri" pitchFamily="34" charset="0"/>
                <a:cs typeface="Calibri" pitchFamily="34" charset="0"/>
              </a:rPr>
              <a:t>)</a:t>
            </a:r>
            <a:r>
              <a:rPr lang="en-US" sz="2400" b="1" dirty="0" smtClean="0">
                <a:latin typeface="Calibri" pitchFamily="34" charset="0"/>
                <a:cs typeface="Calibri" pitchFamily="34" charset="0"/>
              </a:rPr>
              <a:t/>
            </a:r>
            <a:br>
              <a:rPr lang="en-US" sz="2400" b="1" dirty="0" smtClean="0">
                <a:latin typeface="Calibri" pitchFamily="34" charset="0"/>
                <a:cs typeface="Calibri" pitchFamily="34" charset="0"/>
              </a:rPr>
            </a:br>
            <a:r>
              <a:rPr lang="ko-KR" altLang="en-US" sz="2400" b="1" dirty="0" smtClean="0">
                <a:latin typeface="Calibri" pitchFamily="34" charset="0"/>
                <a:cs typeface="Calibri" pitchFamily="34" charset="0"/>
              </a:rPr>
              <a:t>해외 </a:t>
            </a:r>
            <a:r>
              <a:rPr lang="ko-KR" altLang="en-US" sz="2400" b="1" dirty="0" err="1" smtClean="0">
                <a:latin typeface="Calibri" pitchFamily="34" charset="0"/>
                <a:cs typeface="Calibri" pitchFamily="34" charset="0"/>
              </a:rPr>
              <a:t>퍼블리서</a:t>
            </a:r>
            <a:r>
              <a:rPr lang="en-US" altLang="ko-KR" sz="2400" b="1" dirty="0" smtClean="0">
                <a:latin typeface="Calibri" pitchFamily="34" charset="0"/>
                <a:cs typeface="Calibri" pitchFamily="34" charset="0"/>
              </a:rPr>
              <a:t>(</a:t>
            </a:r>
            <a:r>
              <a:rPr lang="ko-KR" altLang="en-US" sz="2400" b="1" dirty="0" smtClean="0">
                <a:latin typeface="Calibri" pitchFamily="34" charset="0"/>
                <a:cs typeface="Calibri" pitchFamily="34" charset="0"/>
              </a:rPr>
              <a:t>영어만 제공하는</a:t>
            </a:r>
            <a:r>
              <a:rPr lang="en-US" altLang="ko-KR" sz="2400" b="1" dirty="0" smtClean="0">
                <a:latin typeface="Calibri" pitchFamily="34" charset="0"/>
                <a:cs typeface="Calibri" pitchFamily="34" charset="0"/>
              </a:rPr>
              <a:t>)</a:t>
            </a:r>
            <a:endParaRPr lang="tr-TR" sz="2400" b="1" dirty="0" smtClean="0">
              <a:latin typeface="Calibri" pitchFamily="34" charset="0"/>
              <a:cs typeface="Calibri" pitchFamily="34" charset="0"/>
            </a:endParaRPr>
          </a:p>
          <a:p>
            <a:r>
              <a:rPr lang="tr-TR" sz="2400" dirty="0" smtClean="0">
                <a:latin typeface="Calibri" pitchFamily="34" charset="0"/>
                <a:cs typeface="Calibri" pitchFamily="34" charset="0"/>
              </a:rPr>
              <a:t>Nexon-EU</a:t>
            </a:r>
          </a:p>
          <a:p>
            <a:r>
              <a:rPr lang="tr-TR" sz="2400" dirty="0" smtClean="0">
                <a:latin typeface="Calibri" pitchFamily="34" charset="0"/>
                <a:cs typeface="Calibri" pitchFamily="34" charset="0"/>
              </a:rPr>
              <a:t>gPotato</a:t>
            </a:r>
            <a:endParaRPr lang="tr-TR" sz="2400" dirty="0">
              <a:latin typeface="Calibri" pitchFamily="34" charset="0"/>
              <a:cs typeface="Calibri" pitchFamily="34" charset="0"/>
            </a:endParaRPr>
          </a:p>
          <a:p>
            <a:pPr marL="0" indent="0">
              <a:buNone/>
            </a:pPr>
            <a:endParaRPr lang="en-US" sz="2400" dirty="0"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7081817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Portal Research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 smtClean="0">
                <a:latin typeface="Calibri" pitchFamily="34" charset="0"/>
                <a:cs typeface="Calibri" pitchFamily="34" charset="0"/>
              </a:rPr>
              <a:t>Functions</a:t>
            </a:r>
          </a:p>
          <a:p>
            <a:pPr lvl="1"/>
            <a:r>
              <a:rPr lang="tr-TR" sz="2000" dirty="0" smtClean="0">
                <a:latin typeface="Calibri" pitchFamily="34" charset="0"/>
                <a:cs typeface="Calibri" pitchFamily="34" charset="0"/>
              </a:rPr>
              <a:t>Community/Social Functions</a:t>
            </a:r>
          </a:p>
          <a:p>
            <a:pPr marL="0" indent="0">
              <a:buNone/>
            </a:pPr>
            <a:endParaRPr lang="tr-TR" dirty="0" smtClean="0"/>
          </a:p>
          <a:p>
            <a:pPr marL="0" indent="0">
              <a:buNone/>
            </a:pPr>
            <a:endParaRPr lang="tr-TR" dirty="0" smtClean="0"/>
          </a:p>
        </p:txBody>
      </p:sp>
    </p:spTree>
    <p:extLst>
      <p:ext uri="{BB962C8B-B14F-4D97-AF65-F5344CB8AC3E}">
        <p14:creationId xmlns:p14="http://schemas.microsoft.com/office/powerpoint/2010/main" xmlns="" val="35283422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844" y="203200"/>
            <a:ext cx="8358246" cy="511156"/>
          </a:xfrm>
        </p:spPr>
        <p:txBody>
          <a:bodyPr/>
          <a:lstStyle/>
          <a:p>
            <a:r>
              <a:rPr lang="tr-TR" dirty="0" smtClean="0"/>
              <a:t>User </a:t>
            </a:r>
            <a:r>
              <a:rPr lang="tr-TR" dirty="0" smtClean="0"/>
              <a:t>Blog/Achievements</a:t>
            </a:r>
            <a:r>
              <a:rPr lang="en-US" dirty="0" smtClean="0"/>
              <a:t> </a:t>
            </a:r>
            <a:r>
              <a:rPr lang="ko-KR" altLang="en-US" dirty="0" smtClean="0"/>
              <a:t>유저 </a:t>
            </a:r>
            <a:r>
              <a:rPr lang="ko-KR" altLang="en-US" dirty="0" err="1" smtClean="0"/>
              <a:t>블로그</a:t>
            </a:r>
            <a:r>
              <a:rPr lang="en-US" altLang="ko-KR" dirty="0" smtClean="0"/>
              <a:t>/ </a:t>
            </a:r>
            <a:r>
              <a:rPr lang="ko-KR" altLang="en-US" dirty="0" smtClean="0"/>
              <a:t>업적들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tr-TR" sz="1800" b="1" dirty="0" smtClean="0">
                <a:latin typeface="Calibri" pitchFamily="34" charset="0"/>
                <a:cs typeface="Calibri" pitchFamily="34" charset="0"/>
              </a:rPr>
              <a:t>Function: </a:t>
            </a:r>
            <a:r>
              <a:rPr lang="tr-TR" sz="1800" dirty="0" smtClean="0">
                <a:latin typeface="Calibri" pitchFamily="34" charset="0"/>
                <a:cs typeface="Calibri" pitchFamily="34" charset="0"/>
              </a:rPr>
              <a:t>User Blog Creation &amp; Portal and In-Game </a:t>
            </a:r>
            <a:r>
              <a:rPr lang="tr-TR" sz="1800" dirty="0" smtClean="0">
                <a:latin typeface="Calibri" pitchFamily="34" charset="0"/>
                <a:cs typeface="Calibri" pitchFamily="34" charset="0"/>
              </a:rPr>
              <a:t>Achievements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/>
            </a:r>
            <a:br>
              <a:rPr lang="en-US" sz="1800" dirty="0" smtClean="0">
                <a:latin typeface="Calibri" pitchFamily="34" charset="0"/>
                <a:cs typeface="Calibri" pitchFamily="34" charset="0"/>
              </a:rPr>
            </a:br>
            <a:r>
              <a:rPr lang="ko-KR" altLang="en-US" sz="1800" dirty="0" err="1" smtClean="0">
                <a:latin typeface="Calibri" pitchFamily="34" charset="0"/>
                <a:cs typeface="Calibri" pitchFamily="34" charset="0"/>
              </a:rPr>
              <a:t>유저블로그</a:t>
            </a:r>
            <a:r>
              <a:rPr lang="ko-KR" altLang="en-US" sz="1800" dirty="0" smtClean="0">
                <a:latin typeface="Calibri" pitchFamily="34" charset="0"/>
                <a:cs typeface="Calibri" pitchFamily="34" charset="0"/>
              </a:rPr>
              <a:t>  생성</a:t>
            </a:r>
            <a:r>
              <a:rPr lang="en-US" altLang="ko-KR" sz="1800" dirty="0" smtClean="0">
                <a:latin typeface="Calibri" pitchFamily="34" charset="0"/>
                <a:cs typeface="Calibri" pitchFamily="34" charset="0"/>
              </a:rPr>
              <a:t>, </a:t>
            </a:r>
            <a:r>
              <a:rPr lang="ko-KR" altLang="en-US" sz="1800" dirty="0" err="1" smtClean="0">
                <a:latin typeface="Calibri" pitchFamily="34" charset="0"/>
                <a:cs typeface="Calibri" pitchFamily="34" charset="0"/>
              </a:rPr>
              <a:t>포털과</a:t>
            </a:r>
            <a:r>
              <a:rPr lang="ko-KR" altLang="en-US" sz="18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ko-KR" altLang="en-US" sz="1800" dirty="0" err="1" smtClean="0">
                <a:latin typeface="Calibri" pitchFamily="34" charset="0"/>
                <a:cs typeface="Calibri" pitchFamily="34" charset="0"/>
              </a:rPr>
              <a:t>게임안에서의</a:t>
            </a:r>
            <a:r>
              <a:rPr lang="ko-KR" altLang="en-US" sz="1800" dirty="0" smtClean="0">
                <a:latin typeface="Calibri" pitchFamily="34" charset="0"/>
                <a:cs typeface="Calibri" pitchFamily="34" charset="0"/>
              </a:rPr>
              <a:t> 업적들이 표시 가능</a:t>
            </a:r>
            <a:endParaRPr lang="tr-TR" sz="1800" dirty="0" smtClean="0">
              <a:latin typeface="Calibri" pitchFamily="34" charset="0"/>
              <a:cs typeface="Calibri" pitchFamily="34" charset="0"/>
            </a:endParaRPr>
          </a:p>
          <a:p>
            <a:pPr marL="0" indent="0">
              <a:buNone/>
            </a:pPr>
            <a:r>
              <a:rPr lang="tr-TR" sz="1800" b="1" dirty="0" smtClean="0">
                <a:latin typeface="Calibri" pitchFamily="34" charset="0"/>
                <a:cs typeface="Calibri" pitchFamily="34" charset="0"/>
              </a:rPr>
              <a:t>Type: </a:t>
            </a:r>
            <a:r>
              <a:rPr lang="tr-TR" sz="1800" dirty="0" smtClean="0">
                <a:latin typeface="Calibri" pitchFamily="34" charset="0"/>
                <a:cs typeface="Calibri" pitchFamily="34" charset="0"/>
              </a:rPr>
              <a:t>Comunity/Social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/>
            </a:r>
            <a:br>
              <a:rPr lang="en-US" sz="1800" dirty="0" smtClean="0">
                <a:latin typeface="Calibri" pitchFamily="34" charset="0"/>
                <a:cs typeface="Calibri" pitchFamily="34" charset="0"/>
              </a:rPr>
            </a:br>
            <a:r>
              <a:rPr lang="ko-KR" altLang="en-US" sz="1800" dirty="0" smtClean="0">
                <a:latin typeface="Calibri" pitchFamily="34" charset="0"/>
                <a:cs typeface="Calibri" pitchFamily="34" charset="0"/>
              </a:rPr>
              <a:t>커뮤니티</a:t>
            </a:r>
            <a:r>
              <a:rPr lang="en-US" altLang="ko-KR" sz="1800" dirty="0" smtClean="0">
                <a:latin typeface="Calibri" pitchFamily="34" charset="0"/>
                <a:cs typeface="Calibri" pitchFamily="34" charset="0"/>
              </a:rPr>
              <a:t>/</a:t>
            </a:r>
            <a:r>
              <a:rPr lang="ko-KR" altLang="en-US" sz="1800" dirty="0" err="1" smtClean="0">
                <a:latin typeface="Calibri" pitchFamily="34" charset="0"/>
                <a:cs typeface="Calibri" pitchFamily="34" charset="0"/>
              </a:rPr>
              <a:t>소셜</a:t>
            </a:r>
            <a:endParaRPr lang="tr-TR" sz="1800" dirty="0" smtClean="0">
              <a:latin typeface="Calibri" pitchFamily="34" charset="0"/>
              <a:cs typeface="Calibri" pitchFamily="34" charset="0"/>
            </a:endParaRPr>
          </a:p>
          <a:p>
            <a:pPr marL="0" indent="0">
              <a:buNone/>
            </a:pPr>
            <a:r>
              <a:rPr lang="tr-TR" sz="1800" b="1" dirty="0" smtClean="0">
                <a:latin typeface="Calibri" pitchFamily="34" charset="0"/>
                <a:cs typeface="Calibri" pitchFamily="34" charset="0"/>
              </a:rPr>
              <a:t>Publisher: </a:t>
            </a:r>
            <a:r>
              <a:rPr lang="tr-TR" sz="1800" dirty="0" smtClean="0">
                <a:latin typeface="Calibri" pitchFamily="34" charset="0"/>
                <a:cs typeface="Calibri" pitchFamily="34" charset="0"/>
              </a:rPr>
              <a:t>MaynGames (</a:t>
            </a:r>
            <a:r>
              <a:rPr lang="tr-TR" sz="1800" dirty="0" smtClean="0">
                <a:latin typeface="Calibri" pitchFamily="34" charset="0"/>
                <a:cs typeface="Calibri" pitchFamily="34" charset="0"/>
                <a:hlinkClick r:id="rId2"/>
              </a:rPr>
              <a:t>Link</a:t>
            </a:r>
            <a:r>
              <a:rPr lang="tr-TR" sz="1800" dirty="0" smtClean="0">
                <a:latin typeface="Calibri" pitchFamily="34" charset="0"/>
                <a:cs typeface="Calibri" pitchFamily="34" charset="0"/>
              </a:rPr>
              <a:t>)</a:t>
            </a:r>
          </a:p>
          <a:p>
            <a:pPr marL="0" indent="0">
              <a:buNone/>
            </a:pPr>
            <a:r>
              <a:rPr lang="tr-TR" sz="1800" b="1" dirty="0" smtClean="0">
                <a:latin typeface="Calibri" pitchFamily="34" charset="0"/>
                <a:cs typeface="Calibri" pitchFamily="34" charset="0"/>
              </a:rPr>
              <a:t>Priority : </a:t>
            </a:r>
            <a:r>
              <a:rPr lang="tr-TR" sz="1800" dirty="0" smtClean="0">
                <a:latin typeface="Calibri" pitchFamily="34" charset="0"/>
                <a:cs typeface="Calibri" pitchFamily="34" charset="0"/>
              </a:rPr>
              <a:t>2nd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/>
            </a:r>
            <a:br>
              <a:rPr lang="en-US" sz="1800" dirty="0" smtClean="0">
                <a:latin typeface="Calibri" pitchFamily="34" charset="0"/>
                <a:cs typeface="Calibri" pitchFamily="34" charset="0"/>
              </a:rPr>
            </a:br>
            <a:r>
              <a:rPr lang="ko-KR" altLang="en-US" sz="1800" dirty="0" smtClean="0">
                <a:latin typeface="Calibri" pitchFamily="34" charset="0"/>
                <a:cs typeface="Calibri" pitchFamily="34" charset="0"/>
              </a:rPr>
              <a:t>우선순위는 </a:t>
            </a:r>
            <a:r>
              <a:rPr lang="en-US" altLang="ko-KR" sz="1800" dirty="0" smtClean="0">
                <a:latin typeface="Calibri" pitchFamily="34" charset="0"/>
                <a:cs typeface="Calibri" pitchFamily="34" charset="0"/>
              </a:rPr>
              <a:t>2</a:t>
            </a:r>
            <a:r>
              <a:rPr lang="ko-KR" altLang="en-US" sz="1800" dirty="0" smtClean="0">
                <a:latin typeface="Calibri" pitchFamily="34" charset="0"/>
                <a:cs typeface="Calibri" pitchFamily="34" charset="0"/>
              </a:rPr>
              <a:t>위</a:t>
            </a:r>
            <a:endParaRPr lang="tr-TR" sz="1800" dirty="0" smtClean="0">
              <a:latin typeface="Calibri" pitchFamily="34" charset="0"/>
              <a:cs typeface="Calibri" pitchFamily="34" charset="0"/>
            </a:endParaRPr>
          </a:p>
          <a:p>
            <a:pPr marL="0" indent="0">
              <a:buNone/>
            </a:pPr>
            <a:endParaRPr lang="en-US" sz="1800" dirty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5122" name="Picture 2" descr="C:\Users\QA\Desktop\Portal\Functions\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514600" y="2819400"/>
            <a:ext cx="6440212" cy="3552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7620000" y="3733800"/>
            <a:ext cx="152400" cy="246221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tr-TR" sz="1000" b="1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5</a:t>
            </a:r>
            <a:endParaRPr lang="en-US" sz="1000" b="1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185146" y="3208795"/>
            <a:ext cx="4769666" cy="31634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xmlns="" val="106098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CCU Bar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tr-TR" sz="1800" b="1" dirty="0" smtClean="0">
                <a:latin typeface="Calibri" pitchFamily="34" charset="0"/>
                <a:cs typeface="Calibri" pitchFamily="34" charset="0"/>
              </a:rPr>
              <a:t>Function: </a:t>
            </a:r>
            <a:r>
              <a:rPr lang="tr-TR" sz="1800" dirty="0" smtClean="0">
                <a:latin typeface="Calibri" pitchFamily="34" charset="0"/>
                <a:cs typeface="Calibri" pitchFamily="34" charset="0"/>
              </a:rPr>
              <a:t>CCU Datas on Portal Main </a:t>
            </a:r>
            <a:r>
              <a:rPr lang="tr-TR" sz="1800" dirty="0" smtClean="0">
                <a:latin typeface="Calibri" pitchFamily="34" charset="0"/>
                <a:cs typeface="Calibri" pitchFamily="34" charset="0"/>
              </a:rPr>
              <a:t>Page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ko-KR" altLang="en-US" sz="1800" dirty="0" smtClean="0">
                <a:latin typeface="Calibri" pitchFamily="34" charset="0"/>
                <a:cs typeface="Calibri" pitchFamily="34" charset="0"/>
              </a:rPr>
              <a:t>유저 접속 데이터를 </a:t>
            </a:r>
            <a:r>
              <a:rPr lang="ko-KR" altLang="en-US" sz="1800" dirty="0" err="1" smtClean="0">
                <a:latin typeface="Calibri" pitchFamily="34" charset="0"/>
                <a:cs typeface="Calibri" pitchFamily="34" charset="0"/>
              </a:rPr>
              <a:t>메인페이지에</a:t>
            </a:r>
            <a:r>
              <a:rPr lang="ko-KR" altLang="en-US" sz="1800" dirty="0" smtClean="0">
                <a:latin typeface="Calibri" pitchFamily="34" charset="0"/>
                <a:cs typeface="Calibri" pitchFamily="34" charset="0"/>
              </a:rPr>
              <a:t> 표시</a:t>
            </a:r>
            <a:endParaRPr lang="tr-TR" sz="1800" dirty="0" smtClean="0">
              <a:latin typeface="Calibri" pitchFamily="34" charset="0"/>
              <a:cs typeface="Calibri" pitchFamily="34" charset="0"/>
            </a:endParaRPr>
          </a:p>
          <a:p>
            <a:pPr marL="0" indent="0">
              <a:buNone/>
            </a:pPr>
            <a:r>
              <a:rPr lang="tr-TR" sz="1800" b="1" dirty="0" smtClean="0">
                <a:latin typeface="Calibri" pitchFamily="34" charset="0"/>
                <a:cs typeface="Calibri" pitchFamily="34" charset="0"/>
              </a:rPr>
              <a:t>Type: </a:t>
            </a:r>
            <a:r>
              <a:rPr lang="tr-TR" sz="1800" dirty="0" smtClean="0">
                <a:latin typeface="Calibri" pitchFamily="34" charset="0"/>
                <a:cs typeface="Calibri" pitchFamily="34" charset="0"/>
              </a:rPr>
              <a:t>Social/Community</a:t>
            </a:r>
          </a:p>
          <a:p>
            <a:pPr marL="0" indent="0">
              <a:buNone/>
            </a:pPr>
            <a:r>
              <a:rPr lang="tr-TR" sz="1800" b="1" dirty="0" smtClean="0">
                <a:latin typeface="Calibri" pitchFamily="34" charset="0"/>
                <a:cs typeface="Calibri" pitchFamily="34" charset="0"/>
              </a:rPr>
              <a:t>Publisher: </a:t>
            </a:r>
            <a:r>
              <a:rPr lang="tr-TR" sz="1800" dirty="0" smtClean="0">
                <a:latin typeface="Calibri" pitchFamily="34" charset="0"/>
                <a:cs typeface="Calibri" pitchFamily="34" charset="0"/>
              </a:rPr>
              <a:t>Gameforge (</a:t>
            </a:r>
            <a:r>
              <a:rPr lang="tr-TR" sz="1800" dirty="0" smtClean="0">
                <a:latin typeface="Calibri" pitchFamily="34" charset="0"/>
                <a:cs typeface="Calibri" pitchFamily="34" charset="0"/>
                <a:hlinkClick r:id="rId2"/>
              </a:rPr>
              <a:t>Link</a:t>
            </a:r>
            <a:r>
              <a:rPr lang="tr-TR" sz="1800" dirty="0" smtClean="0">
                <a:latin typeface="Calibri" pitchFamily="34" charset="0"/>
                <a:cs typeface="Calibri" pitchFamily="34" charset="0"/>
              </a:rPr>
              <a:t>)</a:t>
            </a:r>
          </a:p>
          <a:p>
            <a:pPr marL="0" indent="0">
              <a:buNone/>
            </a:pPr>
            <a:r>
              <a:rPr lang="tr-TR" sz="1800" b="1" dirty="0">
                <a:latin typeface="Calibri" pitchFamily="34" charset="0"/>
                <a:cs typeface="Calibri" pitchFamily="34" charset="0"/>
              </a:rPr>
              <a:t>Priority : </a:t>
            </a:r>
            <a:r>
              <a:rPr lang="tr-TR" sz="1800" dirty="0" smtClean="0">
                <a:latin typeface="Calibri" pitchFamily="34" charset="0"/>
                <a:cs typeface="Calibri" pitchFamily="34" charset="0"/>
              </a:rPr>
              <a:t>3rd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ko-KR" altLang="en-US" sz="1800" dirty="0" smtClean="0">
                <a:latin typeface="Calibri" pitchFamily="34" charset="0"/>
                <a:cs typeface="Calibri" pitchFamily="34" charset="0"/>
              </a:rPr>
              <a:t>우선순위 </a:t>
            </a:r>
            <a:r>
              <a:rPr lang="en-US" altLang="ko-KR" sz="1800" dirty="0" smtClean="0">
                <a:latin typeface="Calibri" pitchFamily="34" charset="0"/>
                <a:cs typeface="Calibri" pitchFamily="34" charset="0"/>
              </a:rPr>
              <a:t>3</a:t>
            </a:r>
            <a:endParaRPr lang="tr-TR" sz="1800" dirty="0">
              <a:latin typeface="Calibri" pitchFamily="34" charset="0"/>
              <a:cs typeface="Calibri" pitchFamily="34" charset="0"/>
            </a:endParaRPr>
          </a:p>
          <a:p>
            <a:pPr marL="0" indent="0">
              <a:buNone/>
            </a:pPr>
            <a:endParaRPr lang="en-US" sz="1800" dirty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6146" name="Picture 2" descr="C:\Users\QA\Desktop\Portal\Functions\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28600" y="3280562"/>
            <a:ext cx="8686800" cy="2417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7162800" y="4401055"/>
            <a:ext cx="1676400" cy="24714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002318" y="4387699"/>
            <a:ext cx="152400" cy="246221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tr-TR" sz="1000" b="1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6</a:t>
            </a:r>
            <a:endParaRPr lang="en-US" sz="1000" b="1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2002626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Player of the Day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tr-TR" sz="1800" b="1" dirty="0" smtClean="0">
                <a:latin typeface="Calibri" pitchFamily="34" charset="0"/>
                <a:cs typeface="Calibri" pitchFamily="34" charset="0"/>
              </a:rPr>
              <a:t>Function: </a:t>
            </a:r>
            <a:r>
              <a:rPr lang="tr-TR" sz="1800" dirty="0" smtClean="0">
                <a:latin typeface="Calibri" pitchFamily="34" charset="0"/>
                <a:cs typeface="Calibri" pitchFamily="34" charset="0"/>
              </a:rPr>
              <a:t>Player of the Day on Portal Main </a:t>
            </a:r>
            <a:r>
              <a:rPr lang="tr-TR" sz="1800" dirty="0" smtClean="0">
                <a:latin typeface="Calibri" pitchFamily="34" charset="0"/>
                <a:cs typeface="Calibri" pitchFamily="34" charset="0"/>
              </a:rPr>
              <a:t>Page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ko-KR" altLang="en-US" sz="1800" dirty="0" smtClean="0">
                <a:latin typeface="Calibri" pitchFamily="34" charset="0"/>
                <a:cs typeface="Calibri" pitchFamily="34" charset="0"/>
              </a:rPr>
              <a:t>오늘의 플레이어 </a:t>
            </a:r>
            <a:endParaRPr lang="tr-TR" sz="1800" dirty="0" smtClean="0">
              <a:latin typeface="Calibri" pitchFamily="34" charset="0"/>
              <a:cs typeface="Calibri" pitchFamily="34" charset="0"/>
            </a:endParaRPr>
          </a:p>
          <a:p>
            <a:pPr marL="0" indent="0">
              <a:buNone/>
            </a:pPr>
            <a:r>
              <a:rPr lang="tr-TR" sz="1800" b="1" dirty="0" smtClean="0">
                <a:latin typeface="Calibri" pitchFamily="34" charset="0"/>
                <a:cs typeface="Calibri" pitchFamily="34" charset="0"/>
              </a:rPr>
              <a:t>Type: </a:t>
            </a:r>
            <a:r>
              <a:rPr lang="tr-TR" sz="1800" dirty="0" smtClean="0">
                <a:latin typeface="Calibri" pitchFamily="34" charset="0"/>
                <a:cs typeface="Calibri" pitchFamily="34" charset="0"/>
              </a:rPr>
              <a:t>Social/Community</a:t>
            </a:r>
          </a:p>
          <a:p>
            <a:pPr marL="0" indent="0">
              <a:buNone/>
            </a:pPr>
            <a:r>
              <a:rPr lang="tr-TR" sz="1800" b="1" dirty="0" smtClean="0">
                <a:latin typeface="Calibri" pitchFamily="34" charset="0"/>
                <a:cs typeface="Calibri" pitchFamily="34" charset="0"/>
              </a:rPr>
              <a:t>Publisher: </a:t>
            </a:r>
            <a:r>
              <a:rPr lang="tr-TR" sz="1800" dirty="0" smtClean="0">
                <a:latin typeface="Calibri" pitchFamily="34" charset="0"/>
                <a:cs typeface="Calibri" pitchFamily="34" charset="0"/>
              </a:rPr>
              <a:t>Gameforge (</a:t>
            </a:r>
            <a:r>
              <a:rPr lang="tr-TR" sz="1800" dirty="0" smtClean="0">
                <a:latin typeface="Calibri" pitchFamily="34" charset="0"/>
                <a:cs typeface="Calibri" pitchFamily="34" charset="0"/>
                <a:hlinkClick r:id="rId2"/>
              </a:rPr>
              <a:t>Link</a:t>
            </a:r>
            <a:r>
              <a:rPr lang="tr-TR" sz="1800" dirty="0" smtClean="0">
                <a:latin typeface="Calibri" pitchFamily="34" charset="0"/>
                <a:cs typeface="Calibri" pitchFamily="34" charset="0"/>
              </a:rPr>
              <a:t>)</a:t>
            </a:r>
          </a:p>
          <a:p>
            <a:pPr marL="0" indent="0">
              <a:buNone/>
            </a:pPr>
            <a:r>
              <a:rPr lang="tr-TR" sz="1800" b="1" dirty="0">
                <a:latin typeface="Calibri" pitchFamily="34" charset="0"/>
                <a:cs typeface="Calibri" pitchFamily="34" charset="0"/>
              </a:rPr>
              <a:t>Priority : </a:t>
            </a:r>
            <a:r>
              <a:rPr lang="tr-TR" sz="1800" dirty="0" smtClean="0">
                <a:latin typeface="Calibri" pitchFamily="34" charset="0"/>
                <a:cs typeface="Calibri" pitchFamily="34" charset="0"/>
              </a:rPr>
              <a:t>2nd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ko-KR" altLang="en-US" sz="1800" dirty="0" smtClean="0">
                <a:latin typeface="Calibri" pitchFamily="34" charset="0"/>
                <a:cs typeface="Calibri" pitchFamily="34" charset="0"/>
              </a:rPr>
              <a:t>우선순위 </a:t>
            </a:r>
            <a:r>
              <a:rPr lang="en-US" altLang="ko-KR" sz="1800" dirty="0" smtClean="0">
                <a:latin typeface="Calibri" pitchFamily="34" charset="0"/>
                <a:cs typeface="Calibri" pitchFamily="34" charset="0"/>
              </a:rPr>
              <a:t>2</a:t>
            </a:r>
            <a:endParaRPr lang="tr-TR" sz="1800" dirty="0">
              <a:latin typeface="Calibri" pitchFamily="34" charset="0"/>
              <a:cs typeface="Calibri" pitchFamily="34" charset="0"/>
            </a:endParaRPr>
          </a:p>
          <a:p>
            <a:pPr marL="0" indent="0">
              <a:buNone/>
            </a:pPr>
            <a:endParaRPr lang="en-US" sz="1800" dirty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7170" name="Picture 2" descr="C:\Users\QA\Desktop\Portal\Functions\7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537134" y="2362200"/>
            <a:ext cx="6416406" cy="3967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7086600" y="5486400"/>
            <a:ext cx="1866940" cy="8429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801140" y="5486400"/>
            <a:ext cx="152400" cy="246221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tr-TR" sz="1000" b="1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7</a:t>
            </a:r>
            <a:endParaRPr lang="en-US" sz="1000" b="1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7571722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Facebook Login/User Top Bar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tr-TR" sz="1800" b="1" dirty="0" smtClean="0">
                <a:latin typeface="Calibri" pitchFamily="34" charset="0"/>
                <a:cs typeface="Calibri" pitchFamily="34" charset="0"/>
              </a:rPr>
              <a:t>Function: </a:t>
            </a:r>
            <a:r>
              <a:rPr lang="tr-TR" sz="1800" dirty="0" smtClean="0">
                <a:latin typeface="Calibri" pitchFamily="34" charset="0"/>
                <a:cs typeface="Calibri" pitchFamily="34" charset="0"/>
              </a:rPr>
              <a:t>Facebook Login/User Top </a:t>
            </a:r>
            <a:r>
              <a:rPr lang="tr-TR" sz="1800" dirty="0" smtClean="0">
                <a:latin typeface="Calibri" pitchFamily="34" charset="0"/>
                <a:cs typeface="Calibri" pitchFamily="34" charset="0"/>
              </a:rPr>
              <a:t>Bar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ko-KR" altLang="en-US" sz="1800" dirty="0" err="1" smtClean="0">
                <a:latin typeface="Calibri" pitchFamily="34" charset="0"/>
                <a:cs typeface="Calibri" pitchFamily="34" charset="0"/>
              </a:rPr>
              <a:t>페이스북</a:t>
            </a:r>
            <a:r>
              <a:rPr lang="ko-KR" altLang="en-US" sz="1800" dirty="0" smtClean="0">
                <a:latin typeface="Calibri" pitchFamily="34" charset="0"/>
                <a:cs typeface="Calibri" pitchFamily="34" charset="0"/>
              </a:rPr>
              <a:t> 로그인 상단으로 이동</a:t>
            </a:r>
            <a:endParaRPr lang="tr-TR" sz="1800" dirty="0" smtClean="0">
              <a:latin typeface="Calibri" pitchFamily="34" charset="0"/>
              <a:cs typeface="Calibri" pitchFamily="34" charset="0"/>
            </a:endParaRPr>
          </a:p>
          <a:p>
            <a:pPr marL="0" indent="0">
              <a:buNone/>
            </a:pPr>
            <a:r>
              <a:rPr lang="tr-TR" sz="1800" b="1" dirty="0" smtClean="0">
                <a:latin typeface="Calibri" pitchFamily="34" charset="0"/>
                <a:cs typeface="Calibri" pitchFamily="34" charset="0"/>
              </a:rPr>
              <a:t>Type: </a:t>
            </a:r>
            <a:r>
              <a:rPr lang="tr-TR" sz="1800" dirty="0" smtClean="0">
                <a:latin typeface="Calibri" pitchFamily="34" charset="0"/>
                <a:cs typeface="Calibri" pitchFamily="34" charset="0"/>
              </a:rPr>
              <a:t>Social/Community</a:t>
            </a:r>
          </a:p>
          <a:p>
            <a:pPr marL="0" indent="0">
              <a:buNone/>
            </a:pPr>
            <a:r>
              <a:rPr lang="tr-TR" sz="1800" b="1" dirty="0" smtClean="0">
                <a:latin typeface="Calibri" pitchFamily="34" charset="0"/>
                <a:cs typeface="Calibri" pitchFamily="34" charset="0"/>
              </a:rPr>
              <a:t>Publisher: </a:t>
            </a:r>
            <a:r>
              <a:rPr lang="tr-TR" sz="1800" dirty="0" smtClean="0">
                <a:latin typeface="Calibri" pitchFamily="34" charset="0"/>
                <a:cs typeface="Calibri" pitchFamily="34" charset="0"/>
              </a:rPr>
              <a:t>Joygame (</a:t>
            </a:r>
            <a:r>
              <a:rPr lang="tr-TR" sz="1800" dirty="0" smtClean="0">
                <a:latin typeface="Calibri" pitchFamily="34" charset="0"/>
                <a:cs typeface="Calibri" pitchFamily="34" charset="0"/>
                <a:hlinkClick r:id="rId2"/>
              </a:rPr>
              <a:t>Link</a:t>
            </a:r>
            <a:r>
              <a:rPr lang="tr-TR" sz="1800" dirty="0" smtClean="0">
                <a:latin typeface="Calibri" pitchFamily="34" charset="0"/>
                <a:cs typeface="Calibri" pitchFamily="34" charset="0"/>
              </a:rPr>
              <a:t>)</a:t>
            </a:r>
          </a:p>
          <a:p>
            <a:pPr marL="0" indent="0">
              <a:buNone/>
            </a:pPr>
            <a:r>
              <a:rPr lang="tr-TR" sz="1800" b="1" dirty="0">
                <a:latin typeface="Calibri" pitchFamily="34" charset="0"/>
                <a:cs typeface="Calibri" pitchFamily="34" charset="0"/>
              </a:rPr>
              <a:t>Priority : </a:t>
            </a:r>
            <a:r>
              <a:rPr lang="tr-TR" sz="1800" dirty="0" smtClean="0">
                <a:latin typeface="Calibri" pitchFamily="34" charset="0"/>
                <a:cs typeface="Calibri" pitchFamily="34" charset="0"/>
              </a:rPr>
              <a:t>1st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ko-KR" altLang="en-US" sz="1800" dirty="0" smtClean="0">
                <a:latin typeface="Calibri" pitchFamily="34" charset="0"/>
                <a:cs typeface="Calibri" pitchFamily="34" charset="0"/>
              </a:rPr>
              <a:t>우선순위 </a:t>
            </a:r>
            <a:r>
              <a:rPr lang="en-US" altLang="ko-KR" sz="1800" dirty="0" smtClean="0">
                <a:latin typeface="Calibri" pitchFamily="34" charset="0"/>
                <a:cs typeface="Calibri" pitchFamily="34" charset="0"/>
              </a:rPr>
              <a:t>1</a:t>
            </a:r>
            <a:endParaRPr lang="tr-TR" sz="1800" dirty="0">
              <a:latin typeface="Calibri" pitchFamily="34" charset="0"/>
              <a:cs typeface="Calibri" pitchFamily="34" charset="0"/>
            </a:endParaRPr>
          </a:p>
          <a:p>
            <a:pPr marL="0" indent="0">
              <a:buNone/>
            </a:pPr>
            <a:endParaRPr lang="en-US" sz="1800" dirty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1026" name="Picture 2" descr="C:\Users\QA\Desktop\Portal\Joygame\Joygame_Web_2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8211" r="3388" b="71390"/>
          <a:stretch/>
        </p:blipFill>
        <p:spPr bwMode="auto">
          <a:xfrm>
            <a:off x="279400" y="3200400"/>
            <a:ext cx="8623300" cy="1704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27000" y="3200400"/>
            <a:ext cx="152400" cy="246221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tr-TR" sz="1000" b="1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1</a:t>
            </a:r>
            <a:endParaRPr lang="en-US" sz="1000" b="1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79400" y="3200400"/>
            <a:ext cx="8623300" cy="609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xmlns="" val="39173680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844" y="203200"/>
            <a:ext cx="8572560" cy="511156"/>
          </a:xfrm>
        </p:spPr>
        <p:txBody>
          <a:bodyPr/>
          <a:lstStyle/>
          <a:p>
            <a:r>
              <a:rPr lang="tr-TR" dirty="0" smtClean="0"/>
              <a:t>Clan &amp; Alliance </a:t>
            </a:r>
            <a:r>
              <a:rPr lang="tr-TR" dirty="0" smtClean="0"/>
              <a:t>Members</a:t>
            </a:r>
            <a:r>
              <a:rPr lang="en-US" dirty="0" smtClean="0"/>
              <a:t> </a:t>
            </a:r>
            <a:r>
              <a:rPr lang="ko-KR" altLang="en-US" dirty="0" err="1" smtClean="0"/>
              <a:t>클렌</a:t>
            </a:r>
            <a:r>
              <a:rPr lang="ko-KR" altLang="en-US" dirty="0" smtClean="0"/>
              <a:t> </a:t>
            </a:r>
            <a:r>
              <a:rPr lang="en-US" altLang="ko-KR" dirty="0" smtClean="0"/>
              <a:t>&amp; </a:t>
            </a:r>
            <a:r>
              <a:rPr lang="ko-KR" altLang="en-US" dirty="0" smtClean="0"/>
              <a:t>동맹 멤버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tr-TR" sz="1800" b="1" dirty="0" smtClean="0">
                <a:latin typeface="Calibri" pitchFamily="34" charset="0"/>
                <a:cs typeface="Calibri" pitchFamily="34" charset="0"/>
              </a:rPr>
              <a:t>Function: </a:t>
            </a:r>
            <a:r>
              <a:rPr lang="tr-TR" sz="1800" dirty="0" smtClean="0">
                <a:latin typeface="Calibri" pitchFamily="34" charset="0"/>
                <a:cs typeface="Calibri" pitchFamily="34" charset="0"/>
              </a:rPr>
              <a:t>Player of the Day on Portal Main </a:t>
            </a:r>
            <a:r>
              <a:rPr lang="tr-TR" sz="1800" dirty="0" smtClean="0">
                <a:latin typeface="Calibri" pitchFamily="34" charset="0"/>
                <a:cs typeface="Calibri" pitchFamily="34" charset="0"/>
              </a:rPr>
              <a:t>Page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ko-KR" altLang="en-US" sz="1800" dirty="0" smtClean="0">
                <a:latin typeface="Calibri" pitchFamily="34" charset="0"/>
                <a:cs typeface="Calibri" pitchFamily="34" charset="0"/>
              </a:rPr>
              <a:t>오늘의 추천 친구 플레이어</a:t>
            </a:r>
            <a:endParaRPr lang="tr-TR" sz="1800" dirty="0" smtClean="0">
              <a:latin typeface="Calibri" pitchFamily="34" charset="0"/>
              <a:cs typeface="Calibri" pitchFamily="34" charset="0"/>
            </a:endParaRPr>
          </a:p>
          <a:p>
            <a:pPr marL="0" indent="0">
              <a:buNone/>
            </a:pPr>
            <a:r>
              <a:rPr lang="tr-TR" sz="1800" b="1" dirty="0" smtClean="0">
                <a:latin typeface="Calibri" pitchFamily="34" charset="0"/>
                <a:cs typeface="Calibri" pitchFamily="34" charset="0"/>
              </a:rPr>
              <a:t>Type: </a:t>
            </a:r>
            <a:r>
              <a:rPr lang="tr-TR" sz="1800" dirty="0" smtClean="0">
                <a:latin typeface="Calibri" pitchFamily="34" charset="0"/>
                <a:cs typeface="Calibri" pitchFamily="34" charset="0"/>
              </a:rPr>
              <a:t>Social/Community</a:t>
            </a:r>
          </a:p>
          <a:p>
            <a:pPr marL="0" indent="0">
              <a:buNone/>
            </a:pPr>
            <a:r>
              <a:rPr lang="tr-TR" sz="1800" b="1" dirty="0" smtClean="0">
                <a:latin typeface="Calibri" pitchFamily="34" charset="0"/>
                <a:cs typeface="Calibri" pitchFamily="34" charset="0"/>
              </a:rPr>
              <a:t>Publisher: </a:t>
            </a:r>
            <a:r>
              <a:rPr lang="tr-TR" sz="1800" dirty="0" smtClean="0">
                <a:latin typeface="Calibri" pitchFamily="34" charset="0"/>
                <a:cs typeface="Calibri" pitchFamily="34" charset="0"/>
              </a:rPr>
              <a:t>Gameforge (</a:t>
            </a:r>
            <a:r>
              <a:rPr lang="tr-TR" sz="1800" dirty="0" smtClean="0">
                <a:latin typeface="Calibri" pitchFamily="34" charset="0"/>
                <a:cs typeface="Calibri" pitchFamily="34" charset="0"/>
                <a:hlinkClick r:id="rId2"/>
              </a:rPr>
              <a:t>Link</a:t>
            </a:r>
            <a:r>
              <a:rPr lang="tr-TR" sz="1800" dirty="0" smtClean="0">
                <a:latin typeface="Calibri" pitchFamily="34" charset="0"/>
                <a:cs typeface="Calibri" pitchFamily="34" charset="0"/>
              </a:rPr>
              <a:t>)</a:t>
            </a:r>
          </a:p>
          <a:p>
            <a:pPr marL="0" indent="0">
              <a:buNone/>
            </a:pPr>
            <a:r>
              <a:rPr lang="tr-TR" sz="1800" b="1" dirty="0">
                <a:latin typeface="Calibri" pitchFamily="34" charset="0"/>
                <a:cs typeface="Calibri" pitchFamily="34" charset="0"/>
              </a:rPr>
              <a:t>Priority : </a:t>
            </a:r>
            <a:r>
              <a:rPr lang="tr-TR" sz="1800" dirty="0" smtClean="0">
                <a:latin typeface="Calibri" pitchFamily="34" charset="0"/>
                <a:cs typeface="Calibri" pitchFamily="34" charset="0"/>
              </a:rPr>
              <a:t>2nd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ko-KR" altLang="en-US" sz="1800" dirty="0" smtClean="0">
                <a:latin typeface="Calibri" pitchFamily="34" charset="0"/>
                <a:cs typeface="Calibri" pitchFamily="34" charset="0"/>
              </a:rPr>
              <a:t>우선순위 </a:t>
            </a:r>
            <a:r>
              <a:rPr lang="en-US" altLang="ko-KR" sz="1800" dirty="0" smtClean="0">
                <a:latin typeface="Calibri" pitchFamily="34" charset="0"/>
                <a:cs typeface="Calibri" pitchFamily="34" charset="0"/>
              </a:rPr>
              <a:t>2</a:t>
            </a:r>
            <a:endParaRPr lang="tr-TR" sz="1800" dirty="0">
              <a:latin typeface="Calibri" pitchFamily="34" charset="0"/>
              <a:cs typeface="Calibri" pitchFamily="34" charset="0"/>
            </a:endParaRPr>
          </a:p>
          <a:p>
            <a:pPr marL="0" indent="0">
              <a:buNone/>
            </a:pPr>
            <a:endParaRPr lang="en-US" sz="1800" dirty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8194" name="Picture 2" descr="C:\Users\QA\Desktop\Portal\Functions\8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962401" y="1331374"/>
            <a:ext cx="4878388" cy="5013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4038599" y="5181600"/>
            <a:ext cx="4802189" cy="1066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688389" y="5181600"/>
            <a:ext cx="152400" cy="246221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tr-TR" sz="1000" b="1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8</a:t>
            </a:r>
            <a:endParaRPr lang="en-US" sz="1000" b="1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967912489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1999</TotalTime>
  <Words>418</Words>
  <Application>Microsoft Office PowerPoint</Application>
  <PresentationFormat>화면 슬라이드 쇼(4:3)</PresentationFormat>
  <Paragraphs>119</Paragraphs>
  <Slides>20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1" baseType="lpstr">
      <vt:lpstr>Default Theme</vt:lpstr>
      <vt:lpstr>Portal Research</vt:lpstr>
      <vt:lpstr>Portal Research</vt:lpstr>
      <vt:lpstr>Research Content</vt:lpstr>
      <vt:lpstr>Portal Research</vt:lpstr>
      <vt:lpstr>User Blog/Achievements 유저 블로그/ 업적들</vt:lpstr>
      <vt:lpstr>CCU Bar</vt:lpstr>
      <vt:lpstr>Player of the Day</vt:lpstr>
      <vt:lpstr>Facebook Login/User Top Bar</vt:lpstr>
      <vt:lpstr>Clan &amp; Alliance Members 클렌 &amp; 동맹 멤버</vt:lpstr>
      <vt:lpstr>Server Time &amp; Bulletin Board</vt:lpstr>
      <vt:lpstr>Set as HomePage</vt:lpstr>
      <vt:lpstr>RSS</vt:lpstr>
      <vt:lpstr>Portal Research</vt:lpstr>
      <vt:lpstr>My Tickets Section</vt:lpstr>
      <vt:lpstr>Portal Research</vt:lpstr>
      <vt:lpstr>Advertisement Banners</vt:lpstr>
      <vt:lpstr>Portal Research</vt:lpstr>
      <vt:lpstr>Quick Charge</vt:lpstr>
      <vt:lpstr>Account Game Cash State</vt:lpstr>
      <vt:lpstr>Gifting Game Cash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Mobile Payment Ads for MSN</dc:title>
  <dc:creator>MinSoo Kim</dc:creator>
  <cp:lastModifiedBy>Ju</cp:lastModifiedBy>
  <cp:revision>341</cp:revision>
  <dcterms:created xsi:type="dcterms:W3CDTF">2010-11-05T11:55:13Z</dcterms:created>
  <dcterms:modified xsi:type="dcterms:W3CDTF">2012-07-26T00:29:40Z</dcterms:modified>
</cp:coreProperties>
</file>